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33"/>
  </p:notesMasterIdLst>
  <p:handoutMasterIdLst>
    <p:handoutMasterId r:id="rId34"/>
  </p:handoutMasterIdLst>
  <p:sldIdLst>
    <p:sldId id="256" r:id="rId2"/>
    <p:sldId id="273" r:id="rId3"/>
    <p:sldId id="275" r:id="rId4"/>
    <p:sldId id="276" r:id="rId5"/>
    <p:sldId id="277" r:id="rId6"/>
    <p:sldId id="278" r:id="rId7"/>
    <p:sldId id="279" r:id="rId8"/>
    <p:sldId id="28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94" r:id="rId23"/>
    <p:sldId id="295" r:id="rId24"/>
    <p:sldId id="296" r:id="rId25"/>
    <p:sldId id="297" r:id="rId26"/>
    <p:sldId id="298" r:id="rId27"/>
    <p:sldId id="299" r:id="rId28"/>
    <p:sldId id="300" r:id="rId29"/>
    <p:sldId id="301" r:id="rId30"/>
    <p:sldId id="302" r:id="rId31"/>
    <p:sldId id="30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Theme Variant" id="{AC4A2B13-EFD3-4C89-80BF-F98536D478BE}">
          <p14:sldIdLst>
            <p14:sldId id="256"/>
            <p14:sldId id="273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262626"/>
    <a:srgbClr val="9D6A89"/>
    <a:srgbClr val="D6DCE4"/>
    <a:srgbClr val="727865"/>
    <a:srgbClr val="F24333"/>
    <a:srgbClr val="212121"/>
    <a:srgbClr val="000000"/>
    <a:srgbClr val="E6E6E6"/>
    <a:srgbClr val="F3E9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96" autoAdjust="0"/>
    <p:restoredTop sz="94761"/>
  </p:normalViewPr>
  <p:slideViewPr>
    <p:cSldViewPr snapToGrid="0">
      <p:cViewPr varScale="1">
        <p:scale>
          <a:sx n="126" d="100"/>
          <a:sy n="126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15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B08233-B485-400F-A21A-5E5CA84E124F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74110F-5033-4BA6-8ACA-79643A041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4095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ADE811-947F-4712-BC81-7126D7183B09}" type="datetimeFigureOut">
              <a:rPr lang="en-US" smtClean="0"/>
              <a:t>11/15/20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ABD8C5-5802-43B6-A40F-789405323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495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733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712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1816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§"/>
            </a:pPr>
            <a:r>
              <a:rPr lang="en-US" dirty="0" err="1" smtClean="0"/>
              <a:t>onCreate</a:t>
            </a:r>
            <a:endParaRPr lang="en-US" dirty="0" smtClean="0"/>
          </a:p>
          <a:p>
            <a:pPr>
              <a:buFont typeface="Wingdings" pitchFamily="2" charset="2"/>
              <a:buChar char="§"/>
            </a:pPr>
            <a:r>
              <a:rPr lang="en-US" dirty="0" err="1" smtClean="0"/>
              <a:t>isRouteDisplayed</a:t>
            </a:r>
            <a:endParaRPr lang="en-US" dirty="0" smtClean="0"/>
          </a:p>
          <a:p>
            <a:pPr>
              <a:buFont typeface="Wingdings" pitchFamily="2" charset="2"/>
              <a:buChar char="§"/>
            </a:pPr>
            <a:r>
              <a:rPr lang="en-US" dirty="0" err="1" smtClean="0"/>
              <a:t>MyOverlay</a:t>
            </a:r>
            <a:endParaRPr lang="en-US" dirty="0" smtClean="0"/>
          </a:p>
          <a:p>
            <a:pPr>
              <a:buFontTx/>
              <a:buNone/>
            </a:pP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mapView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MapView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findViewById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R.id.</a:t>
            </a:r>
            <a:r>
              <a:rPr lang="en-US" sz="1200" i="1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mapvw</a:t>
            </a:r>
            <a:r>
              <a:rPr lang="en-US" sz="1200" i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mapView.setBuiltInZoomControls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true);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mapView.setSatellite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</a:t>
            </a:r>
            <a:r>
              <a: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true);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mapController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=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mapView.getController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();</a:t>
            </a:r>
          </a:p>
          <a:p>
            <a:endParaRPr lang="en-US" sz="120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Look at GPS: </a:t>
            </a:r>
            <a:r>
              <a:rPr lang="en-US" sz="120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lon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=-122.25;</a:t>
            </a:r>
            <a:r>
              <a: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lat=37.85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42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See Example in </a:t>
            </a:r>
            <a:r>
              <a:rPr lang="en-US" dirty="0" err="1" smtClean="0"/>
              <a:t>KnowLocationAppActivity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721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94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8182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53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4840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328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0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635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687828-4369-462B-A826-0B3841DD5DC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3753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24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443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&amp; Description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89"/>
          <p:cNvSpPr/>
          <p:nvPr userDrawn="1"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240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lIns="68575" tIns="68575" rIns="68575" bIns="68575" anchor="b" anchorCtr="0">
            <a:normAutofit/>
          </a:bodyPr>
          <a:lstStyle>
            <a:lvl1pPr lvl="0" algn="ctr" rtl="0">
              <a:spcBef>
                <a:spcPts val="0"/>
              </a:spcBef>
              <a:buSzPct val="100000"/>
              <a:defRPr sz="4800">
                <a:solidFill>
                  <a:schemeClr val="bg2"/>
                </a:solidFill>
              </a:defRPr>
            </a:lvl1pPr>
            <a:lvl2pPr lvl="1" algn="ctr" rtl="0">
              <a:spcBef>
                <a:spcPts val="0"/>
              </a:spcBef>
              <a:buSzPct val="100000"/>
              <a:defRPr sz="5600"/>
            </a:lvl2pPr>
            <a:lvl3pPr lvl="2" algn="ctr" rtl="0">
              <a:spcBef>
                <a:spcPts val="0"/>
              </a:spcBef>
              <a:buSzPct val="100000"/>
              <a:defRPr sz="5600"/>
            </a:lvl3pPr>
            <a:lvl4pPr lvl="3" algn="ctr" rtl="0">
              <a:spcBef>
                <a:spcPts val="0"/>
              </a:spcBef>
              <a:buSzPct val="100000"/>
              <a:defRPr sz="5600"/>
            </a:lvl4pPr>
            <a:lvl5pPr lvl="4" algn="ctr" rtl="0">
              <a:spcBef>
                <a:spcPts val="0"/>
              </a:spcBef>
              <a:buSzPct val="100000"/>
              <a:defRPr sz="5600"/>
            </a:lvl5pPr>
            <a:lvl6pPr lvl="5" algn="ctr" rtl="0">
              <a:spcBef>
                <a:spcPts val="0"/>
              </a:spcBef>
              <a:buSzPct val="100000"/>
              <a:defRPr sz="5600"/>
            </a:lvl6pPr>
            <a:lvl7pPr lvl="6" algn="ctr" rtl="0">
              <a:spcBef>
                <a:spcPts val="0"/>
              </a:spcBef>
              <a:buSzPct val="100000"/>
              <a:defRPr sz="5600"/>
            </a:lvl7pPr>
            <a:lvl8pPr lvl="7" algn="ctr" rtl="0">
              <a:spcBef>
                <a:spcPts val="0"/>
              </a:spcBef>
              <a:buSzPct val="100000"/>
              <a:defRPr sz="5600"/>
            </a:lvl8pPr>
            <a:lvl9pPr lvl="8" algn="ctr" rtl="0">
              <a:spcBef>
                <a:spcPts val="0"/>
              </a:spcBef>
              <a:buSzPct val="100000"/>
              <a:defRPr sz="5600"/>
            </a:lvl9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91" name="Shape 91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lIns="68575" tIns="68575" rIns="68575" bIns="6857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>
                <a:solidFill>
                  <a:schemeClr val="bg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92" name="Shape 92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lIns="68575" tIns="68575" rIns="68575" bIns="68575" anchor="ctr" anchorCtr="0">
            <a:normAutofit/>
          </a:bodyPr>
          <a:lstStyle>
            <a:lvl1pPr marL="457200" lvl="0" indent="-457200" rtl="0">
              <a:spcBef>
                <a:spcPts val="0"/>
              </a:spcBef>
              <a:buClr>
                <a:schemeClr val="dk1"/>
              </a:buClr>
              <a:buFont typeface="+mj-lt"/>
              <a:buAutoNum type="arabicPeriod"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49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Shape 27"/>
          <p:cNvSpPr txBox="1">
            <a:spLocks noGrp="1"/>
          </p:cNvSpPr>
          <p:nvPr>
            <p:ph type="dt" idx="10"/>
          </p:nvPr>
        </p:nvSpPr>
        <p:spPr>
          <a:xfrm>
            <a:off x="838200" y="6356349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457189" marR="0" lvl="1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10" name="Shape 28"/>
          <p:cNvSpPr txBox="1">
            <a:spLocks noGrp="1"/>
          </p:cNvSpPr>
          <p:nvPr>
            <p:ph type="ftr" idx="11"/>
          </p:nvPr>
        </p:nvSpPr>
        <p:spPr>
          <a:xfrm>
            <a:off x="4038600" y="6356349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457189" marR="0" lvl="1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5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87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1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44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69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566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23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6" r:id="rId2"/>
    <p:sldLayoutId id="2147483726" r:id="rId3"/>
    <p:sldLayoutId id="2147483715" r:id="rId4"/>
    <p:sldLayoutId id="2147483717" r:id="rId5"/>
    <p:sldLayoutId id="2147483718" r:id="rId6"/>
    <p:sldLayoutId id="2147483719" r:id="rId7"/>
    <p:sldLayoutId id="2147483720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>
              <a:lumMod val="85000"/>
              <a:lumOff val="15000"/>
            </a:schemeClr>
          </a:solidFill>
          <a:latin typeface="+mj-lt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9905" y="1122363"/>
            <a:ext cx="10592317" cy="238760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Learning Unit </a:t>
            </a:r>
            <a:r>
              <a:rPr lang="en-US" sz="4800" dirty="0" smtClean="0"/>
              <a:t>6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4800" dirty="0"/>
              <a:t>Sensors and Google API</a:t>
            </a:r>
            <a:endParaRPr lang="en-US" sz="4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774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Working with Google Maps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33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453" y="66186"/>
            <a:ext cx="10515600" cy="1325563"/>
          </a:xfrm>
        </p:spPr>
        <p:txBody>
          <a:bodyPr/>
          <a:lstStyle/>
          <a:p>
            <a:r>
              <a:rPr lang="en-US" dirty="0" smtClean="0"/>
              <a:t>Google Maps: Adding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8007" y="1137138"/>
            <a:ext cx="10240107" cy="5334000"/>
          </a:xfrm>
        </p:spPr>
        <p:txBody>
          <a:bodyPr>
            <a:normAutofit/>
          </a:bodyPr>
          <a:lstStyle/>
          <a:p>
            <a:r>
              <a:rPr lang="en-US" dirty="0"/>
              <a:t>The Google Android API allows you to include maps and customized mapping information in your app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/>
              <a:t>Add maps to your app</a:t>
            </a:r>
          </a:p>
          <a:p>
            <a:pPr marL="114300" indent="0">
              <a:buNone/>
            </a:pPr>
            <a:r>
              <a:rPr lang="en-US" dirty="0" smtClean="0"/>
              <a:t>With </a:t>
            </a:r>
            <a:r>
              <a:rPr lang="en-US" dirty="0"/>
              <a:t>Google Maps Android API v2, you can embed maps into an activity as a fragment with a simple XML snippet. The new Maps offer exciting features such as 3D maps; indoor, satellite, terrain, and hybrid maps; vector-based tiles for efficient caching and drawing; animated transitions;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94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5492" y="198437"/>
            <a:ext cx="10515600" cy="1325563"/>
          </a:xfrm>
        </p:spPr>
        <p:txBody>
          <a:bodyPr/>
          <a:lstStyle/>
          <a:p>
            <a:r>
              <a:rPr lang="en-US" dirty="0" smtClean="0"/>
              <a:t>Google Maps API Key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0423" y="1330569"/>
            <a:ext cx="9853246" cy="5029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Get API Key</a:t>
            </a:r>
          </a:p>
          <a:p>
            <a:pPr lvl="2"/>
            <a:r>
              <a:rPr lang="en-US" dirty="0"/>
              <a:t>https://</a:t>
            </a:r>
            <a:r>
              <a:rPr lang="en-US" dirty="0" err="1"/>
              <a:t>developers.google.com</a:t>
            </a:r>
            <a:r>
              <a:rPr lang="en-US" dirty="0"/>
              <a:t>/maps/documentation/</a:t>
            </a:r>
            <a:r>
              <a:rPr lang="en-US" dirty="0" err="1"/>
              <a:t>javascript</a:t>
            </a:r>
            <a:r>
              <a:rPr lang="en-US" dirty="0"/>
              <a:t>/get-</a:t>
            </a:r>
            <a:r>
              <a:rPr lang="en-US" dirty="0" err="1"/>
              <a:t>api</a:t>
            </a:r>
            <a:r>
              <a:rPr lang="en-US" dirty="0"/>
              <a:t>-key</a:t>
            </a:r>
          </a:p>
          <a:p>
            <a:r>
              <a:rPr lang="en-US" dirty="0" smtClean="0"/>
              <a:t>Your key is:</a:t>
            </a:r>
          </a:p>
          <a:p>
            <a:pPr lvl="1"/>
            <a:r>
              <a:rPr lang="en-US" dirty="0" err="1" smtClean="0"/>
              <a:t>xxxxxxxxxxxxxxxxxxxxxxxxxxxxxxxxxxxxxxx</a:t>
            </a:r>
            <a:endParaRPr lang="en-US" dirty="0" smtClean="0"/>
          </a:p>
          <a:p>
            <a:r>
              <a:rPr lang="en-US" dirty="0" smtClean="0"/>
              <a:t>This key is good for all apps signed with your certificate whose fingerprint is:</a:t>
            </a:r>
          </a:p>
          <a:p>
            <a:pPr lvl="1"/>
            <a:r>
              <a:rPr lang="en-US" dirty="0"/>
              <a:t>XX:XX:XX:XX:XX:XX:XX:XX:XX:XX:XX:XX:XX:XX:XX:XX</a:t>
            </a:r>
          </a:p>
          <a:p>
            <a:r>
              <a:rPr lang="en-US" dirty="0" smtClean="0"/>
              <a:t>Here is an example XML layout to get you started on your way to mapping glory:</a:t>
            </a:r>
          </a:p>
          <a:p>
            <a:pPr lvl="1"/>
            <a:r>
              <a:rPr lang="en-US" dirty="0" smtClean="0"/>
              <a:t>&lt;</a:t>
            </a:r>
            <a:r>
              <a:rPr lang="en-US" dirty="0" err="1" smtClean="0"/>
              <a:t>com.google.android.maps.MapView</a:t>
            </a:r>
            <a:endParaRPr lang="en-US" dirty="0" smtClean="0"/>
          </a:p>
          <a:p>
            <a:pPr lvl="1">
              <a:buNone/>
            </a:pPr>
            <a:r>
              <a:rPr lang="en-US" dirty="0" smtClean="0"/>
              <a:t>	</a:t>
            </a:r>
            <a:r>
              <a:rPr lang="en-US" dirty="0" err="1" smtClean="0"/>
              <a:t>android:layout_width</a:t>
            </a:r>
            <a:r>
              <a:rPr lang="en-US" dirty="0" smtClean="0"/>
              <a:t>="</a:t>
            </a:r>
            <a:r>
              <a:rPr lang="en-US" dirty="0" err="1" smtClean="0"/>
              <a:t>fill_parent</a:t>
            </a:r>
            <a:r>
              <a:rPr lang="en-US" dirty="0" smtClean="0"/>
              <a:t>“</a:t>
            </a:r>
          </a:p>
          <a:p>
            <a:pPr lvl="1">
              <a:buNone/>
            </a:pPr>
            <a:r>
              <a:rPr lang="en-US" dirty="0" smtClean="0"/>
              <a:t>	</a:t>
            </a:r>
            <a:r>
              <a:rPr lang="en-US" dirty="0" err="1" smtClean="0"/>
              <a:t>android:layout_height</a:t>
            </a:r>
            <a:r>
              <a:rPr lang="en-US" dirty="0" smtClean="0"/>
              <a:t>="</a:t>
            </a:r>
            <a:r>
              <a:rPr lang="en-US" dirty="0" err="1" smtClean="0"/>
              <a:t>fill_parent</a:t>
            </a:r>
            <a:r>
              <a:rPr lang="en-US" dirty="0" smtClean="0"/>
              <a:t>“</a:t>
            </a:r>
          </a:p>
          <a:p>
            <a:pPr lvl="1">
              <a:buNone/>
            </a:pPr>
            <a:r>
              <a:rPr lang="en-US" dirty="0" smtClean="0"/>
              <a:t>	</a:t>
            </a:r>
            <a:r>
              <a:rPr lang="en-US" dirty="0" err="1" smtClean="0"/>
              <a:t>android:apiKey</a:t>
            </a:r>
            <a:r>
              <a:rPr lang="en-US" dirty="0" smtClean="0"/>
              <a:t>="</a:t>
            </a:r>
            <a:r>
              <a:rPr lang="en-US" sz="2200" dirty="0" err="1"/>
              <a:t>xxxxxxxxxxxxxxxxxxxxxxxxxxxxxxxxxxxxxxx</a:t>
            </a:r>
            <a:r>
              <a:rPr lang="en-US" dirty="0" smtClean="0"/>
              <a:t>“</a:t>
            </a:r>
          </a:p>
          <a:p>
            <a:pPr lvl="1">
              <a:buNone/>
            </a:pPr>
            <a:r>
              <a:rPr lang="en-US" dirty="0" smtClean="0"/>
              <a:t>	/&gt;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301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8286" y="162902"/>
            <a:ext cx="10515600" cy="1325563"/>
          </a:xfrm>
        </p:spPr>
        <p:txBody>
          <a:bodyPr/>
          <a:lstStyle/>
          <a:p>
            <a:r>
              <a:rPr lang="en-US" dirty="0" err="1" smtClean="0"/>
              <a:t>GoogleMapActivity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67154" y="1403840"/>
            <a:ext cx="94429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Get Started</a:t>
            </a:r>
          </a:p>
          <a:p>
            <a:r>
              <a:rPr lang="en-US" sz="2000" dirty="0"/>
              <a:t>Google Maps Android API is part of the Google Play services platform. </a:t>
            </a:r>
          </a:p>
          <a:p>
            <a:r>
              <a:rPr lang="en-US" sz="2000" dirty="0"/>
              <a:t>Update if not ready from Android </a:t>
            </a:r>
            <a:r>
              <a:rPr lang="en-US" sz="2000" dirty="0" err="1"/>
              <a:t>Stuido</a:t>
            </a:r>
            <a:r>
              <a:rPr lang="en-US" sz="2000" dirty="0"/>
              <a:t>-&gt; SDK Manager -&gt; Tools</a:t>
            </a:r>
          </a:p>
          <a:p>
            <a:endParaRPr lang="en-US" sz="2000" dirty="0"/>
          </a:p>
          <a:p>
            <a:r>
              <a:rPr lang="en-US" sz="2000" dirty="0"/>
              <a:t>To use Google Maps, set up the Google Play services SDK in your app </a:t>
            </a:r>
            <a:br>
              <a:rPr lang="en-US" sz="2000" dirty="0"/>
            </a:br>
            <a:r>
              <a:rPr lang="en-US" sz="2000" dirty="0"/>
              <a:t>development project.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The easiest way to start is to select a Google map activity through android wizard </a:t>
            </a:r>
          </a:p>
        </p:txBody>
      </p:sp>
    </p:spTree>
    <p:extLst>
      <p:ext uri="{BB962C8B-B14F-4D97-AF65-F5344CB8AC3E}">
        <p14:creationId xmlns:p14="http://schemas.microsoft.com/office/powerpoint/2010/main" val="404920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1000" y="110148"/>
            <a:ext cx="10515600" cy="1325563"/>
          </a:xfrm>
        </p:spPr>
        <p:txBody>
          <a:bodyPr/>
          <a:lstStyle/>
          <a:p>
            <a:r>
              <a:rPr lang="en-US" dirty="0" err="1" smtClean="0"/>
              <a:t>GoogleMapActivity</a:t>
            </a:r>
            <a:endParaRPr lang="en-US" dirty="0"/>
          </a:p>
        </p:txBody>
      </p:sp>
      <p:pic>
        <p:nvPicPr>
          <p:cNvPr id="1026" name="Picture 2" descr="GoogleMapActivity" title="GoogleMapActivity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587240" y="1371600"/>
            <a:ext cx="3017520" cy="5029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80145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110148"/>
            <a:ext cx="10515600" cy="1325563"/>
          </a:xfrm>
        </p:spPr>
        <p:txBody>
          <a:bodyPr/>
          <a:lstStyle/>
          <a:p>
            <a:r>
              <a:rPr lang="en-US" dirty="0" err="1" smtClean="0"/>
              <a:t>GoogleMapActivity</a:t>
            </a:r>
            <a:r>
              <a:rPr lang="en-US" dirty="0" smtClean="0"/>
              <a:t>: </a:t>
            </a:r>
            <a:r>
              <a:rPr lang="en-US" dirty="0" err="1" smtClean="0"/>
              <a:t>MapActivity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57400" y="1287483"/>
            <a:ext cx="8763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>
                <a:solidFill>
                  <a:srgbClr val="7F0055"/>
                </a:solidFill>
                <a:latin typeface="Consolas"/>
              </a:rPr>
              <a:t>package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com.androidunleashed.googlemapapp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endParaRPr lang="en-US" i="1" dirty="0">
              <a:latin typeface="Consolas"/>
            </a:endParaRPr>
          </a:p>
          <a:p>
            <a:r>
              <a:rPr lang="en-US" b="1" i="1" dirty="0">
                <a:solidFill>
                  <a:srgbClr val="7F0055"/>
                </a:solidFill>
                <a:latin typeface="Consolas"/>
              </a:rPr>
              <a:t>import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android.os.Bundle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b="1" i="1" dirty="0">
                <a:solidFill>
                  <a:srgbClr val="7F0055"/>
                </a:solidFill>
                <a:latin typeface="Consolas"/>
              </a:rPr>
              <a:t>import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com.google.android.maps.MapActivity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endParaRPr lang="en-US" i="1" dirty="0">
              <a:latin typeface="Consolas"/>
            </a:endParaRPr>
          </a:p>
          <a:p>
            <a:r>
              <a:rPr lang="en-US" b="1" i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>
                <a:solidFill>
                  <a:srgbClr val="7F0055"/>
                </a:solidFill>
                <a:latin typeface="Consolas"/>
              </a:rPr>
              <a:t>class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GoogleMapAppActivity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>
                <a:solidFill>
                  <a:srgbClr val="7F0055"/>
                </a:solidFill>
                <a:latin typeface="Consolas"/>
              </a:rPr>
              <a:t>extends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MapActivity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{</a:t>
            </a:r>
          </a:p>
          <a:p>
            <a:r>
              <a:rPr lang="en-US" i="1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i="1" dirty="0">
                <a:solidFill>
                  <a:srgbClr val="646464"/>
                </a:solidFill>
                <a:latin typeface="Consolas"/>
              </a:rPr>
              <a:t>@Override</a:t>
            </a:r>
          </a:p>
          <a:p>
            <a:r>
              <a:rPr lang="en-US" i="1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b="1" i="1" dirty="0">
                <a:solidFill>
                  <a:srgbClr val="7F0055"/>
                </a:solidFill>
                <a:latin typeface="Consolas"/>
              </a:rPr>
              <a:t>public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>
                <a:solidFill>
                  <a:srgbClr val="7F0055"/>
                </a:solidFill>
                <a:latin typeface="Consolas"/>
              </a:rPr>
              <a:t>void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onCreate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(Bundle 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savedInstanceState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) {</a:t>
            </a:r>
          </a:p>
          <a:p>
            <a:r>
              <a:rPr lang="en-US" i="1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US" b="1" i="1" dirty="0" err="1">
                <a:solidFill>
                  <a:srgbClr val="7F0055"/>
                </a:solidFill>
                <a:latin typeface="Consolas"/>
              </a:rPr>
              <a:t>super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.onCreate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savedInstanceState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i="1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US" i="1" dirty="0" err="1">
                <a:solidFill>
                  <a:srgbClr val="000000"/>
                </a:solidFill>
                <a:latin typeface="Consolas"/>
              </a:rPr>
              <a:t>setContentView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(</a:t>
            </a:r>
            <a:r>
              <a:rPr lang="en-US" i="1" dirty="0" err="1">
                <a:solidFill>
                  <a:srgbClr val="000000"/>
                </a:solidFill>
                <a:latin typeface="Consolas"/>
              </a:rPr>
              <a:t>R.layout.</a:t>
            </a:r>
            <a:r>
              <a:rPr lang="en-US" i="1" dirty="0" err="1">
                <a:solidFill>
                  <a:srgbClr val="0000C0"/>
                </a:solidFill>
                <a:latin typeface="Consolas"/>
              </a:rPr>
              <a:t>activity_google_map_app</a:t>
            </a:r>
            <a:r>
              <a:rPr lang="en-US" i="1" dirty="0">
                <a:solidFill>
                  <a:srgbClr val="000000"/>
                </a:solidFill>
                <a:latin typeface="Consolas"/>
              </a:rPr>
              <a:t>);</a:t>
            </a:r>
          </a:p>
          <a:p>
            <a:r>
              <a:rPr lang="en-US" i="1" dirty="0">
                <a:solidFill>
                  <a:srgbClr val="000000"/>
                </a:solidFill>
                <a:latin typeface="Consolas"/>
              </a:rPr>
              <a:t>    }</a:t>
            </a:r>
          </a:p>
          <a:p>
            <a:endParaRPr lang="en-US" i="1" dirty="0">
              <a:latin typeface="Consolas"/>
            </a:endParaRPr>
          </a:p>
          <a:p>
            <a:r>
              <a:rPr lang="en-US" i="1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b="1" i="1" dirty="0">
                <a:solidFill>
                  <a:srgbClr val="7F0055"/>
                </a:solidFill>
                <a:latin typeface="Consolas"/>
              </a:rPr>
              <a:t>protected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 err="1">
                <a:solidFill>
                  <a:srgbClr val="7F0055"/>
                </a:solidFill>
                <a:latin typeface="Consolas"/>
              </a:rPr>
              <a:t>boolean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 err="1">
                <a:solidFill>
                  <a:srgbClr val="000000"/>
                </a:solidFill>
                <a:latin typeface="Consolas"/>
              </a:rPr>
              <a:t>isRouteDisplayed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() {</a:t>
            </a:r>
          </a:p>
          <a:p>
            <a:r>
              <a:rPr lang="en-US" i="1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US" b="1" i="1" dirty="0">
                <a:solidFill>
                  <a:srgbClr val="7F0055"/>
                </a:solidFill>
                <a:latin typeface="Consolas"/>
              </a:rPr>
              <a:t>return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 </a:t>
            </a:r>
            <a:r>
              <a:rPr lang="en-US" b="1" i="1" dirty="0">
                <a:solidFill>
                  <a:srgbClr val="7F0055"/>
                </a:solidFill>
                <a:latin typeface="Consolas"/>
              </a:rPr>
              <a:t>true</a:t>
            </a:r>
            <a:r>
              <a:rPr lang="en-US" b="1" i="1" dirty="0">
                <a:solidFill>
                  <a:srgbClr val="000000"/>
                </a:solidFill>
                <a:latin typeface="Consolas"/>
              </a:rPr>
              <a:t>;</a:t>
            </a:r>
          </a:p>
          <a:p>
            <a:r>
              <a:rPr lang="en-US" i="1" dirty="0">
                <a:solidFill>
                  <a:srgbClr val="000000"/>
                </a:solidFill>
                <a:latin typeface="Consolas"/>
              </a:rPr>
              <a:t>    }</a:t>
            </a:r>
          </a:p>
          <a:p>
            <a:r>
              <a:rPr lang="en-US" i="1" dirty="0">
                <a:solidFill>
                  <a:srgbClr val="000000"/>
                </a:solidFill>
                <a:latin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06683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1000" y="38974"/>
            <a:ext cx="10515600" cy="1325563"/>
          </a:xfrm>
        </p:spPr>
        <p:txBody>
          <a:bodyPr/>
          <a:lstStyle/>
          <a:p>
            <a:r>
              <a:rPr lang="en-US" dirty="0" err="1" smtClean="0"/>
              <a:t>GoogleMapActivity</a:t>
            </a:r>
            <a:r>
              <a:rPr lang="en-US" dirty="0" smtClean="0"/>
              <a:t>: Manifest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397977" y="1146805"/>
            <a:ext cx="8763000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8080"/>
                </a:solidFill>
                <a:latin typeface="Consolas"/>
              </a:rPr>
              <a:t>&lt;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manifest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xmlns:android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"http://schemas.android.com/apk/res/android"</a:t>
            </a:r>
          </a:p>
          <a:p>
            <a:r>
              <a:rPr lang="en-US" sz="1600" dirty="0">
                <a:latin typeface="Consolas"/>
              </a:rPr>
              <a:t>    </a:t>
            </a:r>
            <a:r>
              <a:rPr lang="en-US" sz="1600" dirty="0">
                <a:solidFill>
                  <a:srgbClr val="7F007F"/>
                </a:solidFill>
                <a:latin typeface="Consolas"/>
              </a:rPr>
              <a:t>package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en-US" sz="1600" i="1" dirty="0" err="1">
                <a:solidFill>
                  <a:srgbClr val="2A00FF"/>
                </a:solidFill>
                <a:latin typeface="Consolas"/>
              </a:rPr>
              <a:t>com.androidunleashed.googlemapapp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</a:t>
            </a:r>
          </a:p>
          <a:p>
            <a:r>
              <a:rPr lang="en-US" sz="1600" dirty="0">
                <a:latin typeface="Consolas"/>
              </a:rPr>
              <a:t>   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android:versionCode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"1"</a:t>
            </a:r>
          </a:p>
          <a:p>
            <a:r>
              <a:rPr lang="en-US" sz="1600" dirty="0">
                <a:latin typeface="Consolas"/>
              </a:rPr>
              <a:t>   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android:versionName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"1.0" </a:t>
            </a:r>
            <a:r>
              <a:rPr lang="en-US" sz="1600" i="1" dirty="0">
                <a:solidFill>
                  <a:srgbClr val="008080"/>
                </a:solidFill>
                <a:latin typeface="Consolas"/>
              </a:rPr>
              <a:t>&gt;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&lt;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uses-</a:t>
            </a:r>
            <a:r>
              <a:rPr lang="en-US" sz="1600" dirty="0" err="1">
                <a:solidFill>
                  <a:srgbClr val="3F7F7F"/>
                </a:solidFill>
                <a:latin typeface="Consolas"/>
              </a:rPr>
              <a:t>sdk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android:minSdkVersion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"12" </a:t>
            </a:r>
            <a:r>
              <a:rPr lang="en-US" sz="1600" dirty="0">
                <a:latin typeface="Consolas"/>
              </a:rPr>
              <a:t>     </a:t>
            </a:r>
          </a:p>
          <a:p>
            <a:r>
              <a:rPr lang="en-US" sz="1600" dirty="0">
                <a:solidFill>
                  <a:srgbClr val="7F007F"/>
                </a:solidFill>
                <a:latin typeface="Consolas"/>
              </a:rPr>
              <a:t>          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android:targetSdkVersion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"17" </a:t>
            </a:r>
            <a:r>
              <a:rPr lang="en-US" sz="1600" i="1" dirty="0">
                <a:solidFill>
                  <a:srgbClr val="008080"/>
                </a:solidFill>
                <a:latin typeface="Consolas"/>
              </a:rPr>
              <a:t>/&gt;</a:t>
            </a:r>
            <a:endParaRPr lang="en-US" sz="1600" dirty="0">
              <a:solidFill>
                <a:srgbClr val="000000"/>
              </a:solidFill>
              <a:latin typeface="Consolas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&lt;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uses-permission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android:name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en-US" sz="1600" i="1" dirty="0" err="1">
                <a:solidFill>
                  <a:srgbClr val="2A00FF"/>
                </a:solidFill>
                <a:latin typeface="Consolas"/>
              </a:rPr>
              <a:t>android.permission.INTERNET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 </a:t>
            </a:r>
            <a:r>
              <a:rPr lang="en-US" sz="1600" i="1" dirty="0">
                <a:solidFill>
                  <a:srgbClr val="008080"/>
                </a:solidFill>
                <a:latin typeface="Consolas"/>
              </a:rPr>
              <a:t>/&gt;</a:t>
            </a:r>
            <a:endParaRPr lang="en-US" sz="1600" dirty="0">
              <a:latin typeface="Consolas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   </a:t>
            </a:r>
            <a:r>
              <a:rPr lang="en-US" sz="1600" u="sng" dirty="0">
                <a:solidFill>
                  <a:srgbClr val="008080"/>
                </a:solidFill>
                <a:latin typeface="Consolas"/>
              </a:rPr>
              <a:t>&lt;</a:t>
            </a:r>
            <a:r>
              <a:rPr lang="en-US" sz="1600" u="sng" dirty="0">
                <a:solidFill>
                  <a:srgbClr val="3F7F7F"/>
                </a:solidFill>
                <a:latin typeface="Consolas"/>
              </a:rPr>
              <a:t>application</a:t>
            </a:r>
          </a:p>
          <a:p>
            <a:r>
              <a:rPr lang="en-US" sz="1600" dirty="0">
                <a:latin typeface="Consolas"/>
              </a:rPr>
              <a:t>       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android:icon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"@</a:t>
            </a:r>
            <a:r>
              <a:rPr lang="en-US" sz="1600" i="1" dirty="0" err="1">
                <a:solidFill>
                  <a:srgbClr val="2A00FF"/>
                </a:solidFill>
                <a:latin typeface="Consolas"/>
              </a:rPr>
              <a:t>drawable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/</a:t>
            </a:r>
            <a:r>
              <a:rPr lang="en-US" sz="1600" i="1" dirty="0" err="1">
                <a:solidFill>
                  <a:srgbClr val="2A00FF"/>
                </a:solidFill>
                <a:latin typeface="Consolas"/>
              </a:rPr>
              <a:t>ic_launcher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</a:t>
            </a:r>
          </a:p>
          <a:p>
            <a:r>
              <a:rPr lang="en-US" sz="1600" dirty="0">
                <a:latin typeface="Consolas"/>
              </a:rPr>
              <a:t>       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android:label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"@string/</a:t>
            </a:r>
            <a:r>
              <a:rPr lang="en-US" sz="1600" i="1" dirty="0" err="1">
                <a:solidFill>
                  <a:srgbClr val="2A00FF"/>
                </a:solidFill>
                <a:latin typeface="Consolas"/>
              </a:rPr>
              <a:t>app_name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</a:t>
            </a:r>
          </a:p>
          <a:p>
            <a:r>
              <a:rPr lang="en-US" sz="1600" dirty="0">
                <a:latin typeface="Consolas"/>
              </a:rPr>
              <a:t>       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android:theme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"@style/</a:t>
            </a:r>
            <a:r>
              <a:rPr lang="en-US" sz="1600" i="1" dirty="0" err="1">
                <a:solidFill>
                  <a:srgbClr val="2A00FF"/>
                </a:solidFill>
                <a:latin typeface="Consolas"/>
              </a:rPr>
              <a:t>AppTheme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 </a:t>
            </a:r>
            <a:r>
              <a:rPr lang="en-US" sz="1600" i="1" dirty="0">
                <a:solidFill>
                  <a:srgbClr val="008080"/>
                </a:solidFill>
                <a:latin typeface="Consolas"/>
              </a:rPr>
              <a:t>&gt;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&lt;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uses-library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android:name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en-US" sz="1600" i="1" dirty="0" err="1">
                <a:solidFill>
                  <a:srgbClr val="2A00FF"/>
                </a:solidFill>
                <a:latin typeface="Consolas"/>
              </a:rPr>
              <a:t>com.google.android.maps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 </a:t>
            </a:r>
            <a:r>
              <a:rPr lang="en-US" sz="1600" i="1" dirty="0">
                <a:solidFill>
                  <a:srgbClr val="008080"/>
                </a:solidFill>
                <a:latin typeface="Consolas"/>
              </a:rPr>
              <a:t>/&gt;</a:t>
            </a:r>
            <a:r>
              <a:rPr lang="en-US" sz="1600" i="1" dirty="0">
                <a:solidFill>
                  <a:srgbClr val="000000"/>
                </a:solidFill>
                <a:latin typeface="Consolas"/>
              </a:rPr>
              <a:t> 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&lt;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activity</a:t>
            </a:r>
          </a:p>
          <a:p>
            <a:r>
              <a:rPr lang="en-US" sz="1600" dirty="0">
                <a:latin typeface="Consolas"/>
              </a:rPr>
              <a:t>           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android:name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".</a:t>
            </a:r>
            <a:r>
              <a:rPr lang="en-US" sz="1600" i="1" dirty="0" err="1">
                <a:solidFill>
                  <a:srgbClr val="2A00FF"/>
                </a:solidFill>
                <a:latin typeface="Consolas"/>
              </a:rPr>
              <a:t>GoogleMapAppActivity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</a:t>
            </a:r>
          </a:p>
          <a:p>
            <a:r>
              <a:rPr lang="en-US" sz="1600" dirty="0">
                <a:latin typeface="Consolas"/>
              </a:rPr>
              <a:t>           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android:label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"@string/</a:t>
            </a:r>
            <a:r>
              <a:rPr lang="en-US" sz="1600" i="1" dirty="0" err="1">
                <a:solidFill>
                  <a:srgbClr val="2A00FF"/>
                </a:solidFill>
                <a:latin typeface="Consolas"/>
              </a:rPr>
              <a:t>title_activity_google_map_app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 </a:t>
            </a:r>
            <a:r>
              <a:rPr lang="en-US" sz="1600" i="1" dirty="0">
                <a:solidFill>
                  <a:srgbClr val="008080"/>
                </a:solidFill>
                <a:latin typeface="Consolas"/>
              </a:rPr>
              <a:t>&gt;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           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&lt;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intent-filter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&gt;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               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&lt;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action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android:name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en-US" sz="1600" i="1" dirty="0" err="1">
                <a:solidFill>
                  <a:srgbClr val="2A00FF"/>
                </a:solidFill>
                <a:latin typeface="Consolas"/>
              </a:rPr>
              <a:t>android.intent.action.MAIN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 </a:t>
            </a:r>
            <a:r>
              <a:rPr lang="en-US" sz="1600" i="1" dirty="0">
                <a:solidFill>
                  <a:srgbClr val="008080"/>
                </a:solidFill>
                <a:latin typeface="Consolas"/>
              </a:rPr>
              <a:t>/&gt;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               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&lt;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category </a:t>
            </a:r>
            <a:r>
              <a:rPr lang="en-US" sz="1600" dirty="0" err="1">
                <a:solidFill>
                  <a:srgbClr val="7F007F"/>
                </a:solidFill>
                <a:latin typeface="Consolas"/>
              </a:rPr>
              <a:t>android:name</a:t>
            </a:r>
            <a:r>
              <a:rPr lang="en-US" sz="16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en-US" sz="1600" i="1" dirty="0" err="1">
                <a:solidFill>
                  <a:srgbClr val="2A00FF"/>
                </a:solidFill>
                <a:latin typeface="Consolas"/>
              </a:rPr>
              <a:t>android.intent.category.LAUNCHER</a:t>
            </a:r>
            <a:r>
              <a:rPr lang="en-US" sz="1600" i="1" dirty="0">
                <a:solidFill>
                  <a:srgbClr val="2A00FF"/>
                </a:solidFill>
                <a:latin typeface="Consolas"/>
              </a:rPr>
              <a:t>" </a:t>
            </a:r>
            <a:r>
              <a:rPr lang="en-US" sz="1600" i="1" dirty="0">
                <a:solidFill>
                  <a:srgbClr val="008080"/>
                </a:solidFill>
                <a:latin typeface="Consolas"/>
              </a:rPr>
              <a:t>/&gt;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           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&lt;/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intent-filter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&gt;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       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&lt;/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activity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&gt;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/>
              </a:rPr>
              <a:t>     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&lt;/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application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&gt;</a:t>
            </a:r>
          </a:p>
          <a:p>
            <a:r>
              <a:rPr lang="en-US" sz="1600" dirty="0">
                <a:solidFill>
                  <a:srgbClr val="008080"/>
                </a:solidFill>
                <a:latin typeface="Consolas"/>
              </a:rPr>
              <a:t>&lt;/</a:t>
            </a:r>
            <a:r>
              <a:rPr lang="en-US" sz="1600" dirty="0">
                <a:solidFill>
                  <a:srgbClr val="3F7F7F"/>
                </a:solidFill>
                <a:latin typeface="Consolas"/>
              </a:rPr>
              <a:t>manifest</a:t>
            </a:r>
            <a:r>
              <a:rPr lang="en-US" sz="1600" dirty="0">
                <a:solidFill>
                  <a:srgbClr val="008080"/>
                </a:solidFill>
                <a:latin typeface="Consolas"/>
              </a:rPr>
              <a:t>&gt;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0737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mph" presetSubtype="0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4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5" dur="indefinite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77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8" dur="indefinite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0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1" dur="indefinite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3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4" dur="indefinite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6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7" dur="indefinite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9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0" dur="indefinite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2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3" dur="indefinite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5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6" dur="indefinite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8" dur="indefinite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9" dur="indefinite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1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2" dur="indefinite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4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5" dur="indefinite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07" dur="indefinite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8" dur="indefinite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0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1" dur="indefinite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3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4" dur="indefinite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6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17" dur="indefinite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19" dur="indefinite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0" dur="indefinite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2" dur="indefinite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3" dur="indefinite"/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5" dur="indefinite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6" dur="indefinite"/>
                                        <p:tgtEl>
                                          <p:spTgt spid="5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8" dur="indefinite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29" dur="indefinite"/>
                                        <p:tgtEl>
                                          <p:spTgt spid="5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31" dur="indefinite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32" dur="indefinite"/>
                                        <p:tgtEl>
                                          <p:spTgt spid="5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5" presetClass="emph" presetSubtype="1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35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136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137" dur="indefinite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5" presetClass="emph" presetSubtype="1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override="childStyle">
                                        <p:cTn id="141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style.fontStyle</p:attrName>
                                        </p:attrNameLst>
                                      </p:cBhvr>
                                      <p:to>
                                        <p:strVal val="normal"/>
                                      </p:to>
                                    </p:set>
                                    <p:set>
                                      <p:cBhvr override="childStyle">
                                        <p:cTn id="142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style.fontWeight</p:attrName>
                                        </p:attrNameLst>
                                      </p:cBhvr>
                                      <p:to>
                                        <p:strVal val="bold"/>
                                      </p:to>
                                    </p:set>
                                    <p:set>
                                      <p:cBhvr override="childStyle">
                                        <p:cTn id="143" dur="indefinite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style.textDecorationUnderline</p:attrName>
                                        </p:attrNameLst>
                                      </p:cBhvr>
                                      <p:to>
                                        <p:strVal val="fals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5" grpId="1" build="allAtOnce"/>
      <p:bldP spid="5" grpId="2" build="allAtOnce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4623" y="110148"/>
            <a:ext cx="10515600" cy="1325563"/>
          </a:xfrm>
        </p:spPr>
        <p:txBody>
          <a:bodyPr/>
          <a:lstStyle/>
          <a:p>
            <a:r>
              <a:rPr lang="en-US" dirty="0" smtClean="0"/>
              <a:t>Location-Based Services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3031" y="1245332"/>
            <a:ext cx="10515600" cy="4351338"/>
          </a:xfrm>
        </p:spPr>
        <p:txBody>
          <a:bodyPr/>
          <a:lstStyle/>
          <a:p>
            <a:r>
              <a:rPr lang="en-US" dirty="0" smtClean="0"/>
              <a:t>Location manager</a:t>
            </a:r>
          </a:p>
          <a:p>
            <a:pPr lvl="1"/>
            <a:r>
              <a:rPr lang="en-US" dirty="0" smtClean="0"/>
              <a:t>Provides interface to location-based services</a:t>
            </a:r>
          </a:p>
          <a:p>
            <a:pPr lvl="1"/>
            <a:r>
              <a:rPr lang="en-US" dirty="0" smtClean="0"/>
              <a:t>Enables application to obtain periodic updates of location</a:t>
            </a:r>
          </a:p>
          <a:p>
            <a:r>
              <a:rPr lang="en-US" dirty="0" smtClean="0"/>
              <a:t>Location provider</a:t>
            </a:r>
          </a:p>
          <a:p>
            <a:pPr lvl="1"/>
            <a:r>
              <a:rPr lang="en-US" dirty="0" smtClean="0"/>
              <a:t>Determines device’s current location</a:t>
            </a:r>
          </a:p>
          <a:p>
            <a:pPr lvl="1"/>
            <a:r>
              <a:rPr lang="en-US" dirty="0" smtClean="0"/>
              <a:t>Provides feedback on geo location of device</a:t>
            </a:r>
          </a:p>
          <a:p>
            <a:pPr lvl="1"/>
            <a:r>
              <a:rPr lang="en-US" dirty="0" smtClean="0"/>
              <a:t>May be several providers</a:t>
            </a:r>
          </a:p>
          <a:p>
            <a:pPr lvl="2"/>
            <a:r>
              <a:rPr lang="en-US" dirty="0" smtClean="0"/>
              <a:t>Differ in accuracy and cost (system and monetary)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2211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077" y="83772"/>
            <a:ext cx="10515600" cy="1325563"/>
          </a:xfrm>
        </p:spPr>
        <p:txBody>
          <a:bodyPr/>
          <a:lstStyle/>
          <a:p>
            <a:r>
              <a:rPr lang="en-US" dirty="0" smtClean="0"/>
              <a:t>Location Classes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1823" y="1262917"/>
            <a:ext cx="10515600" cy="4351338"/>
          </a:xfrm>
        </p:spPr>
        <p:txBody>
          <a:bodyPr/>
          <a:lstStyle/>
          <a:p>
            <a:r>
              <a:rPr lang="en-US" dirty="0" smtClean="0"/>
              <a:t>In package: </a:t>
            </a:r>
            <a:r>
              <a:rPr lang="en-US" dirty="0" err="1" smtClean="0"/>
              <a:t>android.location</a:t>
            </a:r>
            <a:r>
              <a:rPr lang="en-US" dirty="0" smtClean="0"/>
              <a:t>.*</a:t>
            </a:r>
          </a:p>
          <a:p>
            <a:r>
              <a:rPr lang="en-US" dirty="0" smtClean="0"/>
              <a:t>Classes</a:t>
            </a:r>
          </a:p>
          <a:p>
            <a:pPr lvl="1"/>
            <a:r>
              <a:rPr lang="en-US" dirty="0" smtClean="0"/>
              <a:t>Location: a location</a:t>
            </a:r>
          </a:p>
          <a:p>
            <a:pPr lvl="1"/>
            <a:r>
              <a:rPr lang="en-US" dirty="0" err="1" smtClean="0"/>
              <a:t>LocationManager</a:t>
            </a:r>
            <a:endParaRPr lang="en-US" dirty="0" smtClean="0"/>
          </a:p>
          <a:p>
            <a:pPr lvl="1"/>
            <a:r>
              <a:rPr lang="en-US" dirty="0" err="1" smtClean="0"/>
              <a:t>LocationListener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Address: address</a:t>
            </a:r>
          </a:p>
          <a:p>
            <a:pPr lvl="1"/>
            <a:r>
              <a:rPr lang="en-US" dirty="0" err="1" smtClean="0"/>
              <a:t>Geocoder</a:t>
            </a:r>
            <a:r>
              <a:rPr lang="en-US" dirty="0" smtClean="0"/>
              <a:t>: </a:t>
            </a:r>
            <a:r>
              <a:rPr lang="en-US" dirty="0" err="1" smtClean="0"/>
              <a:t>geocoding</a:t>
            </a:r>
            <a:r>
              <a:rPr lang="en-US" dirty="0" smtClean="0"/>
              <a:t> (in a few slides)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314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116" y="127733"/>
            <a:ext cx="10515600" cy="1325563"/>
          </a:xfrm>
        </p:spPr>
        <p:txBody>
          <a:bodyPr/>
          <a:lstStyle/>
          <a:p>
            <a:r>
              <a:rPr lang="en-US" dirty="0" smtClean="0"/>
              <a:t>Permissions: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577" y="1306879"/>
            <a:ext cx="10515600" cy="4351338"/>
          </a:xfrm>
        </p:spPr>
        <p:txBody>
          <a:bodyPr/>
          <a:lstStyle/>
          <a:p>
            <a:r>
              <a:rPr lang="en-US" sz="1800" dirty="0">
                <a:solidFill>
                  <a:srgbClr val="008080"/>
                </a:solidFill>
                <a:latin typeface="Consolas"/>
              </a:rPr>
              <a:t>&lt;</a:t>
            </a:r>
            <a:r>
              <a:rPr lang="en-US" sz="1800" dirty="0">
                <a:solidFill>
                  <a:srgbClr val="3F7F7F"/>
                </a:solidFill>
                <a:latin typeface="Consolas"/>
              </a:rPr>
              <a:t>uses-permission</a:t>
            </a:r>
          </a:p>
          <a:p>
            <a:pPr>
              <a:buNone/>
            </a:pPr>
            <a:r>
              <a:rPr lang="en-US" sz="1800" dirty="0">
                <a:solidFill>
                  <a:srgbClr val="3F7F7F"/>
                </a:solidFill>
                <a:latin typeface="Consolas"/>
              </a:rPr>
              <a:t>	   </a:t>
            </a:r>
            <a:r>
              <a:rPr lang="en-US" sz="1800" dirty="0" err="1">
                <a:solidFill>
                  <a:srgbClr val="7F007F"/>
                </a:solidFill>
                <a:latin typeface="Consolas"/>
              </a:rPr>
              <a:t>android:name</a:t>
            </a:r>
            <a:r>
              <a:rPr lang="en-US" sz="18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8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en-US" sz="1800" i="1" dirty="0" err="1">
                <a:solidFill>
                  <a:srgbClr val="2A00FF"/>
                </a:solidFill>
                <a:latin typeface="Consolas"/>
              </a:rPr>
              <a:t>android.permission.ACCESS_COURSE_LOCATION</a:t>
            </a:r>
            <a:r>
              <a:rPr lang="en-US" sz="18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en-US" sz="1800" i="1" dirty="0">
                <a:solidFill>
                  <a:srgbClr val="008080"/>
                </a:solidFill>
                <a:latin typeface="Consolas"/>
              </a:rPr>
              <a:t>/&gt;</a:t>
            </a:r>
          </a:p>
          <a:p>
            <a:r>
              <a:rPr lang="en-US" sz="1800" dirty="0">
                <a:solidFill>
                  <a:srgbClr val="008080"/>
                </a:solidFill>
                <a:latin typeface="Consolas"/>
              </a:rPr>
              <a:t>&lt;</a:t>
            </a:r>
            <a:r>
              <a:rPr lang="en-US" sz="1800" dirty="0">
                <a:solidFill>
                  <a:srgbClr val="3F7F7F"/>
                </a:solidFill>
                <a:latin typeface="Consolas"/>
              </a:rPr>
              <a:t>uses-permission </a:t>
            </a:r>
          </a:p>
          <a:p>
            <a:pPr>
              <a:buNone/>
            </a:pPr>
            <a:r>
              <a:rPr lang="en-US" sz="1800" dirty="0">
                <a:solidFill>
                  <a:srgbClr val="3F7F7F"/>
                </a:solidFill>
                <a:latin typeface="Consolas"/>
              </a:rPr>
              <a:t>	   </a:t>
            </a:r>
            <a:r>
              <a:rPr lang="en-US" sz="1800" dirty="0" err="1">
                <a:solidFill>
                  <a:srgbClr val="7F007F"/>
                </a:solidFill>
                <a:latin typeface="Consolas"/>
              </a:rPr>
              <a:t>android:name</a:t>
            </a:r>
            <a:r>
              <a:rPr lang="en-US" sz="1800" dirty="0">
                <a:solidFill>
                  <a:srgbClr val="000000"/>
                </a:solidFill>
                <a:latin typeface="Consolas"/>
              </a:rPr>
              <a:t>=</a:t>
            </a:r>
            <a:r>
              <a:rPr lang="en-US" sz="18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en-US" sz="1800" i="1" dirty="0" err="1">
                <a:solidFill>
                  <a:srgbClr val="2A00FF"/>
                </a:solidFill>
                <a:latin typeface="Consolas"/>
              </a:rPr>
              <a:t>android.permission.ACCESS_FINE_LOCATION</a:t>
            </a:r>
            <a:r>
              <a:rPr lang="en-US" sz="1800" i="1" dirty="0">
                <a:solidFill>
                  <a:srgbClr val="2A00FF"/>
                </a:solidFill>
                <a:latin typeface="Consolas"/>
              </a:rPr>
              <a:t>"</a:t>
            </a:r>
            <a:r>
              <a:rPr lang="en-US" sz="1800" i="1" dirty="0">
                <a:solidFill>
                  <a:srgbClr val="008080"/>
                </a:solidFill>
                <a:latin typeface="Consolas"/>
              </a:rPr>
              <a:t>/&gt;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51035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>
                <a:latin typeface="+mj-lt"/>
              </a:rPr>
              <a:t>Objectives</a:t>
            </a:r>
            <a:endParaRPr lang="en-US" b="0" dirty="0">
              <a:latin typeface="+mj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Understand and use Android Sensors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Work with Google Maps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Develop location based apps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46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KnowLocationAppActivity: Demo" title="KnowLocationAppActivity:"/>
          <p:cNvSpPr>
            <a:spLocks noGrp="1"/>
          </p:cNvSpPr>
          <p:nvPr>
            <p:ph type="title"/>
          </p:nvPr>
        </p:nvSpPr>
        <p:spPr>
          <a:xfrm>
            <a:off x="266700" y="110148"/>
            <a:ext cx="10515600" cy="1325563"/>
          </a:xfrm>
        </p:spPr>
        <p:txBody>
          <a:bodyPr/>
          <a:lstStyle/>
          <a:p>
            <a:r>
              <a:rPr lang="en-US" dirty="0" err="1" smtClean="0"/>
              <a:t>KnowLocationAppActivity</a:t>
            </a:r>
            <a:r>
              <a:rPr lang="en-US" dirty="0" smtClean="0"/>
              <a:t>:</a:t>
            </a:r>
            <a:endParaRPr lang="en-US" dirty="0"/>
          </a:p>
        </p:txBody>
      </p:sp>
      <p:pic>
        <p:nvPicPr>
          <p:cNvPr id="2050" name="Picture 2" descr="KnowLocationAppActivity:" title="KnowLocationAppActivity: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143479" y="1435711"/>
            <a:ext cx="3017520" cy="50292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00164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869" y="118940"/>
            <a:ext cx="10515600" cy="1325563"/>
          </a:xfrm>
        </p:spPr>
        <p:txBody>
          <a:bodyPr/>
          <a:lstStyle/>
          <a:p>
            <a:r>
              <a:rPr lang="en-US" dirty="0" err="1" smtClean="0"/>
              <a:t>MapView</a:t>
            </a:r>
            <a:r>
              <a:rPr lang="en-US" dirty="0" smtClean="0"/>
              <a:t>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6123" y="1342048"/>
            <a:ext cx="10515600" cy="4351338"/>
          </a:xfrm>
        </p:spPr>
        <p:txBody>
          <a:bodyPr/>
          <a:lstStyle/>
          <a:p>
            <a:r>
              <a:rPr lang="en-US" dirty="0" err="1" smtClean="0"/>
              <a:t>setSatellite</a:t>
            </a:r>
            <a:r>
              <a:rPr lang="en-US" dirty="0" smtClean="0"/>
              <a:t>(</a:t>
            </a:r>
            <a:r>
              <a:rPr lang="en-US" dirty="0" err="1" smtClean="0"/>
              <a:t>boolean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setTraffic</a:t>
            </a:r>
            <a:r>
              <a:rPr lang="en-US" dirty="0" smtClean="0"/>
              <a:t>(</a:t>
            </a:r>
            <a:r>
              <a:rPr lang="en-US" dirty="0" err="1" smtClean="0"/>
              <a:t>boolean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setZoom</a:t>
            </a:r>
            <a:r>
              <a:rPr lang="en-US" dirty="0" smtClean="0"/>
              <a:t>(</a:t>
            </a:r>
            <a:r>
              <a:rPr lang="en-US" dirty="0" err="1" smtClean="0"/>
              <a:t>int</a:t>
            </a:r>
            <a:r>
              <a:rPr lang="en-US" dirty="0" smtClean="0"/>
              <a:t>)  </a:t>
            </a:r>
            <a:r>
              <a:rPr lang="en-US" sz="2000" dirty="0">
                <a:solidFill>
                  <a:schemeClr val="bg2"/>
                </a:solidFill>
              </a:rPr>
              <a:t>Android defines 22 zoom levels for maps</a:t>
            </a:r>
            <a:endParaRPr lang="en-US" dirty="0" smtClean="0">
              <a:solidFill>
                <a:schemeClr val="bg2"/>
              </a:solidFill>
            </a:endParaRPr>
          </a:p>
          <a:p>
            <a:r>
              <a:rPr lang="en-US" dirty="0" err="1" smtClean="0"/>
              <a:t>setBuiltInZoomControls</a:t>
            </a:r>
            <a:r>
              <a:rPr lang="en-US" dirty="0" smtClean="0"/>
              <a:t>(</a:t>
            </a:r>
            <a:r>
              <a:rPr lang="en-US" dirty="0" err="1" smtClean="0"/>
              <a:t>boolean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461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830" y="92564"/>
            <a:ext cx="10515600" cy="1325563"/>
          </a:xfrm>
        </p:spPr>
        <p:txBody>
          <a:bodyPr/>
          <a:lstStyle/>
          <a:p>
            <a:r>
              <a:rPr lang="en-US" dirty="0" smtClean="0"/>
              <a:t>Listening to Location Updates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3370" y="1315671"/>
            <a:ext cx="10515600" cy="4351338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40000"/>
              </a:lnSpc>
            </a:pPr>
            <a:r>
              <a:rPr lang="en-US" dirty="0" err="1" smtClean="0"/>
              <a:t>requestLocationUpdates</a:t>
            </a:r>
            <a:r>
              <a:rPr lang="en-US" dirty="0" smtClean="0"/>
              <a:t>(Provider, </a:t>
            </a:r>
            <a:r>
              <a:rPr lang="en-US" dirty="0" err="1" smtClean="0"/>
              <a:t>minTime</a:t>
            </a:r>
            <a:r>
              <a:rPr lang="en-US" dirty="0" smtClean="0"/>
              <a:t>, </a:t>
            </a:r>
            <a:r>
              <a:rPr lang="en-US" dirty="0" err="1" smtClean="0"/>
              <a:t>minDistance</a:t>
            </a:r>
            <a:r>
              <a:rPr lang="en-US" dirty="0" smtClean="0"/>
              <a:t>, </a:t>
            </a:r>
            <a:r>
              <a:rPr lang="en-US" dirty="0" err="1" smtClean="0"/>
              <a:t>LocationListener</a:t>
            </a:r>
            <a:r>
              <a:rPr lang="en-US" dirty="0" smtClean="0"/>
              <a:t>)</a:t>
            </a:r>
          </a:p>
          <a:p>
            <a:pPr>
              <a:lnSpc>
                <a:spcPct val="140000"/>
              </a:lnSpc>
            </a:pPr>
            <a:endParaRPr lang="en-US" dirty="0" smtClean="0"/>
          </a:p>
          <a:p>
            <a:pPr>
              <a:lnSpc>
                <a:spcPct val="140000"/>
              </a:lnSpc>
            </a:pPr>
            <a:r>
              <a:rPr lang="en-US" dirty="0" smtClean="0"/>
              <a:t>Provider: location provider</a:t>
            </a:r>
          </a:p>
          <a:p>
            <a:pPr lvl="1">
              <a:lnSpc>
                <a:spcPct val="140000"/>
              </a:lnSpc>
            </a:pPr>
            <a:r>
              <a:rPr lang="en-US" dirty="0" smtClean="0"/>
              <a:t>E.g. </a:t>
            </a:r>
            <a:r>
              <a:rPr lang="en-US" dirty="0" err="1" smtClean="0"/>
              <a:t>LocationManager.GPS_PROVIDER</a:t>
            </a:r>
            <a:r>
              <a:rPr lang="en-US" dirty="0" smtClean="0"/>
              <a:t>, </a:t>
            </a:r>
            <a:r>
              <a:rPr lang="en-US" dirty="0" err="1" smtClean="0"/>
              <a:t>LocationManager.NETWORK_PROVIDER</a:t>
            </a:r>
            <a:endParaRPr lang="en-US" dirty="0" smtClean="0"/>
          </a:p>
          <a:p>
            <a:pPr>
              <a:lnSpc>
                <a:spcPct val="140000"/>
              </a:lnSpc>
            </a:pPr>
            <a:r>
              <a:rPr lang="en-US" dirty="0" err="1" smtClean="0"/>
              <a:t>minTime</a:t>
            </a:r>
            <a:r>
              <a:rPr lang="en-US" dirty="0" smtClean="0"/>
              <a:t> (milliseconds) &amp; </a:t>
            </a:r>
            <a:r>
              <a:rPr lang="en-US" dirty="0" err="1" smtClean="0"/>
              <a:t>minDistance</a:t>
            </a:r>
            <a:r>
              <a:rPr lang="en-US" dirty="0" smtClean="0"/>
              <a:t> (meters)</a:t>
            </a:r>
          </a:p>
          <a:p>
            <a:pPr lvl="1">
              <a:lnSpc>
                <a:spcPct val="140000"/>
              </a:lnSpc>
            </a:pPr>
            <a:r>
              <a:rPr lang="en-US" dirty="0" smtClean="0"/>
              <a:t>Used to conserve battery</a:t>
            </a:r>
          </a:p>
          <a:p>
            <a:pPr>
              <a:lnSpc>
                <a:spcPct val="140000"/>
              </a:lnSpc>
            </a:pPr>
            <a:r>
              <a:rPr lang="en-US" dirty="0" err="1" smtClean="0"/>
              <a:t>LocationListener</a:t>
            </a:r>
            <a:r>
              <a:rPr lang="en-US" dirty="0" smtClean="0"/>
              <a:t>: checks for changes</a:t>
            </a:r>
          </a:p>
          <a:p>
            <a:pPr lvl="1">
              <a:lnSpc>
                <a:spcPct val="140000"/>
              </a:lnSpc>
            </a:pPr>
            <a:r>
              <a:rPr lang="en-US" dirty="0" err="1" smtClean="0"/>
              <a:t>onLocationChanged</a:t>
            </a:r>
            <a:r>
              <a:rPr lang="en-US" dirty="0" smtClean="0"/>
              <a:t>(Location)</a:t>
            </a:r>
          </a:p>
          <a:p>
            <a:pPr lvl="1">
              <a:lnSpc>
                <a:spcPct val="140000"/>
              </a:lnSpc>
            </a:pPr>
            <a:r>
              <a:rPr lang="en-US" dirty="0" err="1" smtClean="0"/>
              <a:t>onProvicerDisabled</a:t>
            </a:r>
            <a:r>
              <a:rPr lang="en-US" dirty="0" smtClean="0"/>
              <a:t>(String)</a:t>
            </a:r>
          </a:p>
          <a:p>
            <a:pPr lvl="1">
              <a:lnSpc>
                <a:spcPct val="140000"/>
              </a:lnSpc>
            </a:pPr>
            <a:r>
              <a:rPr lang="en-US" dirty="0" err="1" smtClean="0"/>
              <a:t>onProviderEnabled</a:t>
            </a:r>
            <a:r>
              <a:rPr lang="en-US" dirty="0" smtClean="0"/>
              <a:t>(String)</a:t>
            </a:r>
          </a:p>
          <a:p>
            <a:pPr lvl="1">
              <a:lnSpc>
                <a:spcPct val="140000"/>
              </a:lnSpc>
            </a:pPr>
            <a:r>
              <a:rPr lang="en-US" dirty="0" err="1" smtClean="0"/>
              <a:t>onStatusChanged</a:t>
            </a:r>
            <a:r>
              <a:rPr lang="en-US" dirty="0" smtClean="0"/>
              <a:t>(String provider, </a:t>
            </a:r>
            <a:r>
              <a:rPr lang="en-US" dirty="0" err="1" smtClean="0"/>
              <a:t>int</a:t>
            </a:r>
            <a:r>
              <a:rPr lang="en-US" dirty="0" smtClean="0"/>
              <a:t> status, Bundle extras)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222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246" y="118940"/>
            <a:ext cx="10515600" cy="1325563"/>
          </a:xfrm>
        </p:spPr>
        <p:txBody>
          <a:bodyPr/>
          <a:lstStyle/>
          <a:p>
            <a:r>
              <a:rPr lang="en-US" dirty="0" err="1" smtClean="0"/>
              <a:t>Geocoding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3369" y="1333256"/>
            <a:ext cx="10515600" cy="4351338"/>
          </a:xfrm>
        </p:spPr>
        <p:txBody>
          <a:bodyPr/>
          <a:lstStyle/>
          <a:p>
            <a:pPr marL="114300" indent="0">
              <a:buNone/>
            </a:pPr>
            <a:r>
              <a:rPr lang="en-US" dirty="0"/>
              <a:t>Using the </a:t>
            </a:r>
            <a:r>
              <a:rPr lang="en-US" dirty="0" err="1"/>
              <a:t>Geocoder</a:t>
            </a:r>
            <a:r>
              <a:rPr lang="en-US" dirty="0"/>
              <a:t> class in the Android framework location APIs, you can convert an address to the corresponding geographic coordinates. This process is called geocoding. Alternatively, you can convert a geographic location to an address. The address lookup feature is also known as reverse geocoding</a:t>
            </a:r>
            <a:r>
              <a:rPr lang="en-US" dirty="0" smtClean="0"/>
              <a:t>.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 smtClean="0"/>
              <a:t>Forward: address → lat/</a:t>
            </a:r>
            <a:r>
              <a:rPr lang="en-US" dirty="0" err="1" smtClean="0"/>
              <a:t>lon</a:t>
            </a:r>
            <a:endParaRPr lang="en-US" dirty="0" smtClean="0"/>
          </a:p>
          <a:p>
            <a:r>
              <a:rPr lang="en-US" dirty="0" smtClean="0"/>
              <a:t>Backward: lat/</a:t>
            </a:r>
            <a:r>
              <a:rPr lang="en-US" dirty="0" err="1" smtClean="0"/>
              <a:t>lon</a:t>
            </a:r>
            <a:r>
              <a:rPr lang="en-US" dirty="0" smtClean="0"/>
              <a:t> → address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5899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246" y="145317"/>
            <a:ext cx="10515600" cy="1325563"/>
          </a:xfrm>
        </p:spPr>
        <p:txBody>
          <a:bodyPr/>
          <a:lstStyle/>
          <a:p>
            <a:r>
              <a:rPr lang="en-US" dirty="0" err="1" smtClean="0"/>
              <a:t>Geocoder</a:t>
            </a:r>
            <a:r>
              <a:rPr lang="en-US" dirty="0" smtClean="0"/>
              <a:t> example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4546" y="1213338"/>
            <a:ext cx="8763000" cy="4800600"/>
          </a:xfrm>
        </p:spPr>
        <p:txBody>
          <a:bodyPr>
            <a:normAutofit fontScale="55000" lnSpcReduction="20000"/>
          </a:bodyPr>
          <a:lstStyle/>
          <a:p>
            <a:pPr marL="114300" indent="0">
              <a:lnSpc>
                <a:spcPct val="140000"/>
              </a:lnSpc>
              <a:buNone/>
            </a:pPr>
            <a:r>
              <a:rPr lang="en-US" b="1" dirty="0"/>
              <a:t>public void </a:t>
            </a:r>
            <a:r>
              <a:rPr lang="en-US" dirty="0" err="1"/>
              <a:t>goMap</a:t>
            </a:r>
            <a:r>
              <a:rPr lang="en-US" dirty="0"/>
              <a:t>(View view) </a:t>
            </a:r>
            <a:r>
              <a:rPr lang="en-US" b="1" dirty="0"/>
              <a:t>throws </a:t>
            </a:r>
            <a:r>
              <a:rPr lang="en-US" dirty="0"/>
              <a:t>Exception {</a:t>
            </a:r>
            <a:br>
              <a:rPr lang="en-US" dirty="0"/>
            </a:br>
            <a:r>
              <a:rPr lang="en-US" dirty="0"/>
              <a:t>   String </a:t>
            </a:r>
            <a:r>
              <a:rPr lang="en-US" dirty="0" err="1"/>
              <a:t>searchedLoc</a:t>
            </a:r>
            <a:r>
              <a:rPr lang="en-US" dirty="0"/>
              <a:t>=((</a:t>
            </a:r>
            <a:r>
              <a:rPr lang="en-US" dirty="0" err="1"/>
              <a:t>EditText</a:t>
            </a:r>
            <a:r>
              <a:rPr lang="en-US" dirty="0"/>
              <a:t>)</a:t>
            </a:r>
            <a:r>
              <a:rPr lang="en-US" dirty="0" err="1"/>
              <a:t>findViewById</a:t>
            </a:r>
            <a:r>
              <a:rPr lang="en-US" dirty="0"/>
              <a:t>(R.id.</a:t>
            </a:r>
            <a:r>
              <a:rPr lang="en-US" b="1" i="1" dirty="0"/>
              <a:t>ed1</a:t>
            </a:r>
            <a:r>
              <a:rPr lang="en-US" dirty="0"/>
              <a:t>)).</a:t>
            </a:r>
            <a:r>
              <a:rPr lang="en-US" dirty="0" err="1"/>
              <a:t>getText</a:t>
            </a:r>
            <a:r>
              <a:rPr lang="en-US" dirty="0"/>
              <a:t>().</a:t>
            </a:r>
            <a:r>
              <a:rPr lang="en-US" dirty="0" err="1"/>
              <a:t>toString</a:t>
            </a:r>
            <a:r>
              <a:rPr lang="en-US" dirty="0"/>
              <a:t>();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Geocoder</a:t>
            </a:r>
            <a:r>
              <a:rPr lang="en-US" dirty="0"/>
              <a:t> </a:t>
            </a:r>
            <a:r>
              <a:rPr lang="en-US" dirty="0" err="1"/>
              <a:t>geocoder</a:t>
            </a:r>
            <a:r>
              <a:rPr lang="en-US" dirty="0"/>
              <a:t>=</a:t>
            </a:r>
            <a:r>
              <a:rPr lang="en-US" b="1" dirty="0"/>
              <a:t>new </a:t>
            </a:r>
            <a:r>
              <a:rPr lang="en-US" dirty="0" err="1"/>
              <a:t>Geocoder</a:t>
            </a:r>
            <a:r>
              <a:rPr lang="en-US" dirty="0"/>
              <a:t>(</a:t>
            </a:r>
            <a:r>
              <a:rPr lang="en-US" b="1" dirty="0"/>
              <a:t>this</a:t>
            </a:r>
            <a:r>
              <a:rPr lang="en-US" dirty="0"/>
              <a:t>);</a:t>
            </a:r>
            <a:br>
              <a:rPr lang="en-US" dirty="0"/>
            </a:br>
            <a:r>
              <a:rPr lang="en-US" dirty="0"/>
              <a:t>    Address address;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/>
              <a:t>if</a:t>
            </a:r>
            <a:r>
              <a:rPr lang="en-US" dirty="0"/>
              <a:t>( </a:t>
            </a:r>
            <a:r>
              <a:rPr lang="en-US" dirty="0" err="1"/>
              <a:t>searchedLoc</a:t>
            </a:r>
            <a:r>
              <a:rPr lang="en-US" dirty="0"/>
              <a:t>!=</a:t>
            </a:r>
            <a:r>
              <a:rPr lang="en-US" b="1" dirty="0"/>
              <a:t>null </a:t>
            </a:r>
            <a:r>
              <a:rPr lang="en-US" dirty="0"/>
              <a:t>|| </a:t>
            </a:r>
            <a:r>
              <a:rPr lang="en-US" dirty="0" err="1"/>
              <a:t>searchedLoc.equals</a:t>
            </a:r>
            <a:r>
              <a:rPr lang="en-US" dirty="0"/>
              <a:t>(</a:t>
            </a:r>
            <a:r>
              <a:rPr lang="en-US" b="1" dirty="0"/>
              <a:t>""</a:t>
            </a:r>
            <a:r>
              <a:rPr lang="en-US" dirty="0"/>
              <a:t>)){</a:t>
            </a:r>
            <a:br>
              <a:rPr lang="en-US" dirty="0"/>
            </a:br>
            <a:r>
              <a:rPr lang="en-US" dirty="0"/>
              <a:t>        address=</a:t>
            </a:r>
            <a:r>
              <a:rPr lang="en-US" dirty="0" err="1"/>
              <a:t>geocoder.getFromLocationName</a:t>
            </a:r>
            <a:r>
              <a:rPr lang="en-US" dirty="0"/>
              <a:t>(searchedLoc,1).get(0);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 err="1"/>
              <a:t>mMap</a:t>
            </a:r>
            <a:r>
              <a:rPr lang="en-US" dirty="0" err="1"/>
              <a:t>.addMarker</a:t>
            </a:r>
            <a:r>
              <a:rPr lang="en-US" dirty="0"/>
              <a:t>(</a:t>
            </a:r>
            <a:r>
              <a:rPr lang="en-US" b="1" dirty="0"/>
              <a:t>new </a:t>
            </a:r>
            <a:r>
              <a:rPr lang="en-US" dirty="0" err="1"/>
              <a:t>MarkerOptions</a:t>
            </a:r>
            <a:r>
              <a:rPr lang="en-US" dirty="0"/>
              <a:t>().title(</a:t>
            </a:r>
            <a:r>
              <a:rPr lang="en-US" b="1" dirty="0"/>
              <a:t>"This is what you want"</a:t>
            </a:r>
            <a:r>
              <a:rPr lang="en-US" dirty="0"/>
              <a:t>).position(</a:t>
            </a:r>
            <a:r>
              <a:rPr lang="en-US" b="1" dirty="0"/>
              <a:t>new </a:t>
            </a:r>
            <a:r>
              <a:rPr lang="en-US" dirty="0" err="1"/>
              <a:t>LatLng</a:t>
            </a:r>
            <a:r>
              <a:rPr lang="en-US" dirty="0"/>
              <a:t>(</a:t>
            </a:r>
            <a:r>
              <a:rPr lang="en-US" dirty="0" err="1"/>
              <a:t>address.getLatitude</a:t>
            </a:r>
            <a:r>
              <a:rPr lang="en-US" dirty="0"/>
              <a:t>(),</a:t>
            </a:r>
            <a:r>
              <a:rPr lang="en-US" dirty="0" err="1"/>
              <a:t>address.getLongitude</a:t>
            </a:r>
            <a:r>
              <a:rPr lang="en-US" dirty="0"/>
              <a:t>()))</a:t>
            </a:r>
            <a:br>
              <a:rPr lang="en-US" dirty="0"/>
            </a:br>
            <a:r>
              <a:rPr lang="en-US" dirty="0"/>
              <a:t>            .icon(</a:t>
            </a:r>
            <a:r>
              <a:rPr lang="en-US" dirty="0" err="1"/>
              <a:t>BitmapDescriptorFactory.</a:t>
            </a:r>
            <a:r>
              <a:rPr lang="en-US" i="1" dirty="0" err="1"/>
              <a:t>fromResource</a:t>
            </a:r>
            <a:r>
              <a:rPr lang="en-US" dirty="0"/>
              <a:t>(</a:t>
            </a:r>
            <a:r>
              <a:rPr lang="en-US" dirty="0" err="1"/>
              <a:t>R.drawable.</a:t>
            </a:r>
            <a:r>
              <a:rPr lang="en-US" b="1" i="1" dirty="0" err="1"/>
              <a:t>common_google_signin_btn_icon_dark_focused</a:t>
            </a:r>
            <a:r>
              <a:rPr lang="en-US" dirty="0"/>
              <a:t>)));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 err="1"/>
              <a:t>mMap</a:t>
            </a:r>
            <a:r>
              <a:rPr lang="en-US" dirty="0" err="1"/>
              <a:t>.animateCamera</a:t>
            </a:r>
            <a:r>
              <a:rPr lang="en-US" dirty="0"/>
              <a:t>(</a:t>
            </a:r>
            <a:r>
              <a:rPr lang="en-US" dirty="0" err="1"/>
              <a:t>CameraUpdateFactory.</a:t>
            </a:r>
            <a:r>
              <a:rPr lang="en-US" i="1" dirty="0" err="1"/>
              <a:t>newLatLngZoom</a:t>
            </a:r>
            <a:r>
              <a:rPr lang="en-US" dirty="0"/>
              <a:t>(</a:t>
            </a:r>
            <a:r>
              <a:rPr lang="en-US" b="1" dirty="0"/>
              <a:t>new </a:t>
            </a:r>
            <a:r>
              <a:rPr lang="en-US" dirty="0" err="1"/>
              <a:t>LatLng</a:t>
            </a:r>
            <a:r>
              <a:rPr lang="en-US" dirty="0"/>
              <a:t>(</a:t>
            </a:r>
            <a:r>
              <a:rPr lang="en-US" dirty="0" err="1"/>
              <a:t>address.getLatitude</a:t>
            </a:r>
            <a:r>
              <a:rPr lang="en-US" dirty="0"/>
              <a:t>(),</a:t>
            </a:r>
            <a:r>
              <a:rPr lang="en-US" dirty="0" err="1"/>
              <a:t>address.getLongitude</a:t>
            </a:r>
            <a:r>
              <a:rPr lang="en-US" dirty="0"/>
              <a:t>()),12));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75255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8246" y="145317"/>
            <a:ext cx="10515600" cy="1325563"/>
          </a:xfrm>
        </p:spPr>
        <p:txBody>
          <a:bodyPr/>
          <a:lstStyle/>
          <a:p>
            <a:r>
              <a:rPr lang="en-US" dirty="0" smtClean="0"/>
              <a:t>Location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62917"/>
            <a:ext cx="10515600" cy="4351338"/>
          </a:xfrm>
        </p:spPr>
        <p:txBody>
          <a:bodyPr>
            <a:normAutofit fontScale="92500"/>
          </a:bodyPr>
          <a:lstStyle/>
          <a:p>
            <a:pPr marL="114300" indent="0">
              <a:buNone/>
            </a:pPr>
            <a:r>
              <a:rPr lang="en-US" dirty="0" smtClean="0"/>
              <a:t>Location and context API is vital to the way android apps work. The Google API design allows it to work from anywhere. In turn, this allows a better customization of the android app.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 smtClean="0"/>
              <a:t>For example: Your app should be able to bring the weather of your current location without typing in the zip code. Since this is the most likely option.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 smtClean="0"/>
              <a:t>Another example: If you are moving in a car, you want to enable voice recognition instead of keypad as preferred input method for less distraction especially if you are the car driver.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6921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831" y="143668"/>
            <a:ext cx="10515600" cy="1325563"/>
          </a:xfrm>
        </p:spPr>
        <p:txBody>
          <a:bodyPr/>
          <a:lstStyle/>
          <a:p>
            <a:r>
              <a:rPr lang="en-US" dirty="0" smtClean="0"/>
              <a:t>Accessing location info</a:t>
            </a:r>
            <a:endParaRPr lang="en-US" dirty="0"/>
          </a:p>
        </p:txBody>
      </p:sp>
      <p:sp>
        <p:nvSpPr>
          <p:cNvPr id="3" name="Content Placeholder 2" descr="Fused Location provider&#10;" title="Fused Location provider&#10;"/>
          <p:cNvSpPr>
            <a:spLocks noGrp="1"/>
          </p:cNvSpPr>
          <p:nvPr>
            <p:ph idx="1"/>
          </p:nvPr>
        </p:nvSpPr>
        <p:spPr>
          <a:xfrm>
            <a:off x="732692" y="1253331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114300" indent="0">
              <a:buNone/>
            </a:pPr>
            <a:r>
              <a:rPr lang="en-US" dirty="0" smtClean="0"/>
              <a:t>There are many powerful sensors built-in mobile phones.</a:t>
            </a:r>
          </a:p>
          <a:p>
            <a:pPr marL="114300" indent="0">
              <a:buNone/>
            </a:pPr>
            <a:r>
              <a:rPr lang="en-US" dirty="0" smtClean="0"/>
              <a:t>To access sensors location information there are two main methods:</a:t>
            </a:r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r>
              <a:rPr lang="en-US" dirty="0" smtClean="0"/>
              <a:t>Fused Location provider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 smtClean="0"/>
          </a:p>
          <a:p>
            <a:pPr marL="114300" indent="0">
              <a:buNone/>
            </a:pPr>
            <a:r>
              <a:rPr lang="en-US" dirty="0" smtClean="0"/>
              <a:t>Activity Recognition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3941" t="10352" r="20036" b="11088"/>
          <a:stretch/>
        </p:blipFill>
        <p:spPr>
          <a:xfrm>
            <a:off x="4862409" y="2237832"/>
            <a:ext cx="4753182" cy="1981200"/>
          </a:xfrm>
          <a:prstGeom prst="rect">
            <a:avLst/>
          </a:prstGeom>
        </p:spPr>
      </p:pic>
      <p:pic>
        <p:nvPicPr>
          <p:cNvPr id="5" name="Picture 4" descr="Activity Recognition&#10;" title="Activity Recognition&#10;Activity Recognition&#10;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747" y="4656932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5885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7038" y="162902"/>
            <a:ext cx="10515600" cy="1325563"/>
          </a:xfrm>
        </p:spPr>
        <p:txBody>
          <a:bodyPr/>
          <a:lstStyle/>
          <a:p>
            <a:r>
              <a:rPr lang="en-US" dirty="0" smtClean="0"/>
              <a:t>Google API Client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3369" y="1488465"/>
            <a:ext cx="10515600" cy="4351338"/>
          </a:xfrm>
        </p:spPr>
        <p:txBody>
          <a:bodyPr/>
          <a:lstStyle/>
          <a:p>
            <a:pPr marL="114300" indent="0">
              <a:buNone/>
            </a:pPr>
            <a:r>
              <a:rPr lang="en-US" dirty="0" smtClean="0"/>
              <a:t>Building an app the uses Google Location Services generally requires:</a:t>
            </a:r>
          </a:p>
          <a:p>
            <a:pPr>
              <a:buFontTx/>
              <a:buChar char="-"/>
            </a:pPr>
            <a:r>
              <a:rPr lang="en-US" dirty="0" smtClean="0"/>
              <a:t>Extends and implements:</a:t>
            </a:r>
          </a:p>
          <a:p>
            <a:pPr lvl="1">
              <a:buFontTx/>
              <a:buChar char="-"/>
            </a:pPr>
            <a:r>
              <a:rPr lang="en-US" dirty="0" err="1" smtClean="0"/>
              <a:t>GoogleApiClientConnectionCallbacks</a:t>
            </a:r>
            <a:endParaRPr lang="en-US" dirty="0" smtClean="0"/>
          </a:p>
          <a:p>
            <a:pPr lvl="1">
              <a:buFontTx/>
              <a:buChar char="-"/>
            </a:pPr>
            <a:r>
              <a:rPr lang="en-US" dirty="0" err="1" smtClean="0"/>
              <a:t>GoogleApiClient.OnConnectionFailedListener</a:t>
            </a:r>
            <a:endParaRPr lang="en-US" dirty="0" smtClean="0"/>
          </a:p>
          <a:p>
            <a:pPr lvl="1">
              <a:buFontTx/>
              <a:buChar char="-"/>
            </a:pPr>
            <a:r>
              <a:rPr lang="en-US" dirty="0" err="1" smtClean="0"/>
              <a:t>LocationListener</a:t>
            </a:r>
            <a:endParaRPr lang="en-US" dirty="0"/>
          </a:p>
          <a:p>
            <a:pPr marL="411480" lvl="1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 smtClean="0"/>
              <a:t>Then you need to listen for a callback from </a:t>
            </a:r>
            <a:r>
              <a:rPr lang="en-US" dirty="0" err="1" smtClean="0"/>
              <a:t>OnConnected</a:t>
            </a:r>
            <a:r>
              <a:rPr lang="en-US" dirty="0" smtClean="0"/>
              <a:t> and </a:t>
            </a:r>
            <a:r>
              <a:rPr lang="en-US" dirty="0" err="1" smtClean="0"/>
              <a:t>OnLocationChanged</a:t>
            </a:r>
            <a:endParaRPr lang="en-US" dirty="0" smtClean="0"/>
          </a:p>
          <a:p>
            <a:pPr lvl="1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559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9454" y="110148"/>
            <a:ext cx="10515600" cy="1325563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8300" y="1233853"/>
            <a:ext cx="8001000" cy="4800600"/>
          </a:xfrm>
        </p:spPr>
        <p:txBody>
          <a:bodyPr/>
          <a:lstStyle/>
          <a:p>
            <a:r>
              <a:rPr lang="en-US" dirty="0" smtClean="0"/>
              <a:t>Create an app with empty activity</a:t>
            </a:r>
          </a:p>
          <a:p>
            <a:r>
              <a:rPr lang="en-US" dirty="0" smtClean="0"/>
              <a:t>Specify in the </a:t>
            </a:r>
            <a:r>
              <a:rPr lang="en-US" dirty="0" smtClean="0"/>
              <a:t>manifest </a:t>
            </a:r>
            <a:r>
              <a:rPr lang="en-US" dirty="0" smtClean="0"/>
              <a:t>file a permission for location information with Fine or Coarse. Fine uses GPS, WIFI, CELL. And </a:t>
            </a:r>
            <a:r>
              <a:rPr lang="en-US" dirty="0" err="1" smtClean="0"/>
              <a:t>Cosrse</a:t>
            </a:r>
            <a:r>
              <a:rPr lang="en-US" dirty="0" smtClean="0"/>
              <a:t> uses only WIFI and CELL</a:t>
            </a:r>
          </a:p>
          <a:p>
            <a:pPr marL="114300" indent="0">
              <a:buNone/>
            </a:pPr>
            <a:r>
              <a:rPr lang="en-US" dirty="0"/>
              <a:t>&lt;</a:t>
            </a:r>
            <a:r>
              <a:rPr lang="en-US" b="1" dirty="0"/>
              <a:t>uses-permission </a:t>
            </a:r>
            <a:r>
              <a:rPr lang="en-US" b="1" dirty="0" err="1"/>
              <a:t>android:name</a:t>
            </a:r>
            <a:r>
              <a:rPr lang="en-US" b="1" dirty="0"/>
              <a:t>="</a:t>
            </a:r>
            <a:r>
              <a:rPr lang="en-US" b="1" dirty="0" err="1"/>
              <a:t>android.permission.ACCESS_FINE_LOCATION</a:t>
            </a:r>
            <a:r>
              <a:rPr lang="en-US" b="1" dirty="0"/>
              <a:t>" </a:t>
            </a:r>
            <a:r>
              <a:rPr lang="en-US" dirty="0"/>
              <a:t>/&gt;</a:t>
            </a:r>
          </a:p>
        </p:txBody>
      </p:sp>
    </p:spTree>
    <p:extLst>
      <p:ext uri="{BB962C8B-B14F-4D97-AF65-F5344CB8AC3E}">
        <p14:creationId xmlns:p14="http://schemas.microsoft.com/office/powerpoint/2010/main" val="13830501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662" y="145318"/>
            <a:ext cx="10515600" cy="1325563"/>
          </a:xfrm>
        </p:spPr>
        <p:txBody>
          <a:bodyPr/>
          <a:lstStyle/>
          <a:p>
            <a:r>
              <a:rPr lang="en-US" dirty="0" err="1" smtClean="0"/>
              <a:t>OnCreate</a:t>
            </a:r>
            <a:r>
              <a:rPr lang="en-US" dirty="0" smtClean="0"/>
              <a:t> 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50840"/>
            <a:ext cx="10515600" cy="4351338"/>
          </a:xfrm>
        </p:spPr>
        <p:txBody>
          <a:bodyPr>
            <a:normAutofit fontScale="47500" lnSpcReduction="20000"/>
          </a:bodyPr>
          <a:lstStyle/>
          <a:p>
            <a:pPr marL="114300" indent="0">
              <a:lnSpc>
                <a:spcPct val="140000"/>
              </a:lnSpc>
              <a:buNone/>
            </a:pPr>
            <a:r>
              <a:rPr lang="en-US" dirty="0"/>
              <a:t/>
            </a:r>
            <a:br>
              <a:rPr lang="en-US" dirty="0"/>
            </a:br>
            <a:r>
              <a:rPr lang="en-US" b="1" dirty="0"/>
              <a:t>public class </a:t>
            </a:r>
            <a:r>
              <a:rPr lang="en-US" dirty="0" err="1"/>
              <a:t>MainActivity</a:t>
            </a:r>
            <a:r>
              <a:rPr lang="en-US" dirty="0"/>
              <a:t> </a:t>
            </a:r>
            <a:r>
              <a:rPr lang="en-US" b="1" dirty="0"/>
              <a:t>extends </a:t>
            </a:r>
            <a:r>
              <a:rPr lang="en-US" dirty="0" err="1"/>
              <a:t>AppCompatActivity</a:t>
            </a:r>
            <a:r>
              <a:rPr lang="en-US" dirty="0"/>
              <a:t> </a:t>
            </a:r>
            <a:r>
              <a:rPr lang="en-US" b="1" dirty="0"/>
              <a:t>implements </a:t>
            </a:r>
            <a:r>
              <a:rPr lang="en-US" dirty="0" err="1"/>
              <a:t>GoogleApiClient.OnConnectionFailedListener</a:t>
            </a:r>
            <a:r>
              <a:rPr lang="en-US" dirty="0"/>
              <a:t>, </a:t>
            </a:r>
            <a:r>
              <a:rPr lang="en-US" dirty="0" err="1"/>
              <a:t>LocationListener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GoogleApiClient.ConnectionCallbacks</a:t>
            </a:r>
            <a:r>
              <a:rPr lang="en-US" dirty="0"/>
              <a:t>{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/>
              <a:t>private </a:t>
            </a:r>
            <a:r>
              <a:rPr lang="en-US" dirty="0" err="1"/>
              <a:t>LocationRequest</a:t>
            </a:r>
            <a:r>
              <a:rPr lang="en-US" dirty="0"/>
              <a:t> </a:t>
            </a:r>
            <a:r>
              <a:rPr lang="en-US" b="1" dirty="0" err="1"/>
              <a:t>locationRequest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/>
              <a:t>private </a:t>
            </a:r>
            <a:r>
              <a:rPr lang="en-US" dirty="0" err="1"/>
              <a:t>GoogleApiClient</a:t>
            </a:r>
            <a:r>
              <a:rPr lang="en-US" dirty="0"/>
              <a:t> </a:t>
            </a:r>
            <a:r>
              <a:rPr lang="en-US" b="1" dirty="0"/>
              <a:t>client</a:t>
            </a:r>
            <a:r>
              <a:rPr lang="en-US" dirty="0"/>
              <a:t>;</a:t>
            </a:r>
            <a:br>
              <a:rPr lang="en-US" dirty="0"/>
            </a:br>
            <a:r>
              <a:rPr lang="en-US" dirty="0"/>
              <a:t>    @Override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/>
              <a:t>protected void </a:t>
            </a:r>
            <a:r>
              <a:rPr lang="en-US" dirty="0" err="1"/>
              <a:t>onCreate</a:t>
            </a:r>
            <a:r>
              <a:rPr lang="en-US" dirty="0"/>
              <a:t>(Bundle </a:t>
            </a:r>
            <a:r>
              <a:rPr lang="en-US" dirty="0" err="1"/>
              <a:t>savedInstanceState</a:t>
            </a:r>
            <a:r>
              <a:rPr lang="en-US" dirty="0"/>
              <a:t>) {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b="1" dirty="0" err="1"/>
              <a:t>super</a:t>
            </a:r>
            <a:r>
              <a:rPr lang="en-US" dirty="0" err="1"/>
              <a:t>.onCreate</a:t>
            </a:r>
            <a:r>
              <a:rPr lang="en-US" dirty="0"/>
              <a:t>(</a:t>
            </a:r>
            <a:r>
              <a:rPr lang="en-US" dirty="0" err="1"/>
              <a:t>savedInstanceState</a:t>
            </a:r>
            <a:r>
              <a:rPr lang="en-US" dirty="0"/>
              <a:t>);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setContentView</a:t>
            </a:r>
            <a:r>
              <a:rPr lang="en-US" dirty="0"/>
              <a:t>(</a:t>
            </a:r>
            <a:r>
              <a:rPr lang="en-US" dirty="0" err="1"/>
              <a:t>R.layout.</a:t>
            </a:r>
            <a:r>
              <a:rPr lang="en-US" b="1" i="1" dirty="0" err="1"/>
              <a:t>activity_main</a:t>
            </a:r>
            <a:r>
              <a:rPr lang="en-US" dirty="0"/>
              <a:t>);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b="1" dirty="0"/>
              <a:t>client</a:t>
            </a:r>
            <a:r>
              <a:rPr lang="en-US" dirty="0"/>
              <a:t>=</a:t>
            </a:r>
            <a:r>
              <a:rPr lang="en-US" b="1" dirty="0"/>
              <a:t>new </a:t>
            </a:r>
            <a:r>
              <a:rPr lang="en-US" dirty="0" err="1"/>
              <a:t>GoogleApiClient.Builder</a:t>
            </a:r>
            <a:r>
              <a:rPr lang="en-US" dirty="0"/>
              <a:t>(</a:t>
            </a:r>
            <a:r>
              <a:rPr lang="en-US" b="1" dirty="0"/>
              <a:t>this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        .</a:t>
            </a:r>
            <a:r>
              <a:rPr lang="en-US" dirty="0" err="1"/>
              <a:t>addApi</a:t>
            </a:r>
            <a:r>
              <a:rPr lang="en-US" dirty="0"/>
              <a:t>(</a:t>
            </a:r>
            <a:r>
              <a:rPr lang="en-US" dirty="0" err="1"/>
              <a:t>LocationServices.</a:t>
            </a:r>
            <a:r>
              <a:rPr lang="en-US" b="1" i="1" dirty="0" err="1"/>
              <a:t>API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        .</a:t>
            </a:r>
            <a:r>
              <a:rPr lang="en-US" dirty="0" err="1"/>
              <a:t>addConnectionCallbacks</a:t>
            </a:r>
            <a:r>
              <a:rPr lang="en-US" dirty="0"/>
              <a:t>(</a:t>
            </a:r>
            <a:r>
              <a:rPr lang="en-US" b="1" dirty="0"/>
              <a:t>this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        .</a:t>
            </a:r>
            <a:r>
              <a:rPr lang="en-US" dirty="0" err="1"/>
              <a:t>addOnConnectionFailedListener</a:t>
            </a:r>
            <a:r>
              <a:rPr lang="en-US" dirty="0"/>
              <a:t>(</a:t>
            </a:r>
            <a:r>
              <a:rPr lang="en-US" b="1" dirty="0"/>
              <a:t>this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        .build();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561682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77715" y="127733"/>
            <a:ext cx="10515600" cy="1325563"/>
          </a:xfrm>
        </p:spPr>
        <p:txBody>
          <a:bodyPr/>
          <a:lstStyle/>
          <a:p>
            <a:r>
              <a:rPr lang="en-US" dirty="0" smtClean="0"/>
              <a:t>Android Sensors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512276" y="1371600"/>
            <a:ext cx="901211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Modern Android devices come with built-in sensors that measure motion, orientation, and various other conditions. The Android platform supports three broad categories of sensors.</a:t>
            </a:r>
          </a:p>
          <a:p>
            <a:pPr lvl="1"/>
            <a:endParaRPr lang="en-US" sz="2800" dirty="0"/>
          </a:p>
          <a:p>
            <a:pPr marL="742950" lvl="1" indent="-285750">
              <a:buFont typeface="Arial"/>
              <a:buChar char="•"/>
            </a:pPr>
            <a:r>
              <a:rPr lang="en-US" sz="2800" dirty="0"/>
              <a:t>Motion Sensors</a:t>
            </a:r>
          </a:p>
          <a:p>
            <a:pPr marL="742950" lvl="1" indent="-285750">
              <a:buFont typeface="Arial"/>
              <a:buChar char="•"/>
            </a:pPr>
            <a:r>
              <a:rPr lang="en-US" sz="2800" dirty="0"/>
              <a:t>Environmental sensors</a:t>
            </a:r>
          </a:p>
          <a:p>
            <a:pPr marL="742950" lvl="1" indent="-285750">
              <a:buFont typeface="Arial"/>
              <a:buChar char="•"/>
            </a:pPr>
            <a:r>
              <a:rPr lang="en-US" sz="2800" dirty="0"/>
              <a:t>Position sensors</a:t>
            </a:r>
          </a:p>
        </p:txBody>
      </p:sp>
    </p:spTree>
    <p:extLst>
      <p:ext uri="{BB962C8B-B14F-4D97-AF65-F5344CB8AC3E}">
        <p14:creationId xmlns:p14="http://schemas.microsoft.com/office/powerpoint/2010/main" val="1953408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869" y="83772"/>
            <a:ext cx="10515600" cy="1325563"/>
          </a:xfrm>
        </p:spPr>
        <p:txBody>
          <a:bodyPr/>
          <a:lstStyle/>
          <a:p>
            <a:r>
              <a:rPr lang="en-US" dirty="0" smtClean="0"/>
              <a:t>Override interface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6992" y="1409335"/>
            <a:ext cx="10515600" cy="4351338"/>
          </a:xfrm>
        </p:spPr>
        <p:txBody>
          <a:bodyPr>
            <a:normAutofit fontScale="47500" lnSpcReduction="20000"/>
          </a:bodyPr>
          <a:lstStyle/>
          <a:p>
            <a:pPr marL="114300" indent="0">
              <a:lnSpc>
                <a:spcPct val="140000"/>
              </a:lnSpc>
              <a:buNone/>
            </a:pPr>
            <a:r>
              <a:rPr lang="en-US" dirty="0"/>
              <a:t>@Override</a:t>
            </a:r>
            <a:br>
              <a:rPr lang="en-US" dirty="0"/>
            </a:br>
            <a:r>
              <a:rPr lang="en-US" b="1" dirty="0"/>
              <a:t>public void </a:t>
            </a:r>
            <a:r>
              <a:rPr lang="en-US" dirty="0" err="1"/>
              <a:t>onLocationChanged</a:t>
            </a:r>
            <a:r>
              <a:rPr lang="en-US" dirty="0"/>
              <a:t>(Location location) {</a:t>
            </a:r>
            <a:br>
              <a:rPr lang="en-US" dirty="0"/>
            </a:br>
            <a:r>
              <a:rPr lang="en-US" dirty="0"/>
              <a:t>    ((</a:t>
            </a:r>
            <a:r>
              <a:rPr lang="en-US" dirty="0" err="1"/>
              <a:t>TextView</a:t>
            </a:r>
            <a:r>
              <a:rPr lang="en-US" dirty="0"/>
              <a:t>)</a:t>
            </a:r>
            <a:r>
              <a:rPr lang="en-US" dirty="0" err="1"/>
              <a:t>findViewById</a:t>
            </a:r>
            <a:r>
              <a:rPr lang="en-US" dirty="0"/>
              <a:t>(</a:t>
            </a:r>
            <a:r>
              <a:rPr lang="en-US" dirty="0" err="1"/>
              <a:t>R.id.</a:t>
            </a:r>
            <a:r>
              <a:rPr lang="en-US" b="1" i="1" dirty="0" err="1"/>
              <a:t>tv</a:t>
            </a:r>
            <a:r>
              <a:rPr lang="en-US" dirty="0"/>
              <a:t>)).</a:t>
            </a:r>
            <a:r>
              <a:rPr lang="en-US" dirty="0" err="1"/>
              <a:t>setText</a:t>
            </a:r>
            <a:r>
              <a:rPr lang="en-US" dirty="0"/>
              <a:t>(</a:t>
            </a:r>
            <a:r>
              <a:rPr lang="en-US" b="1" dirty="0"/>
              <a:t>" Latitude: "</a:t>
            </a:r>
            <a:r>
              <a:rPr lang="en-US" dirty="0"/>
              <a:t>+</a:t>
            </a:r>
            <a:r>
              <a:rPr lang="en-US" dirty="0" err="1"/>
              <a:t>location.toString</a:t>
            </a:r>
            <a:r>
              <a:rPr lang="en-US" dirty="0"/>
              <a:t>()+</a:t>
            </a:r>
            <a:r>
              <a:rPr lang="en-US" b="1" dirty="0"/>
              <a:t>" Longitude: "</a:t>
            </a:r>
            <a:r>
              <a:rPr lang="en-US" dirty="0"/>
              <a:t>+ </a:t>
            </a:r>
            <a:r>
              <a:rPr lang="en-US" dirty="0" err="1"/>
              <a:t>location.getLongitude</a:t>
            </a:r>
            <a:r>
              <a:rPr lang="en-US" dirty="0"/>
              <a:t>());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>@Override</a:t>
            </a:r>
            <a:br>
              <a:rPr lang="en-US" dirty="0"/>
            </a:br>
            <a:r>
              <a:rPr lang="en-US" b="1" dirty="0"/>
              <a:t>public void </a:t>
            </a:r>
            <a:r>
              <a:rPr lang="en-US" dirty="0" err="1"/>
              <a:t>onConnected</a:t>
            </a:r>
            <a:r>
              <a:rPr lang="en-US" dirty="0"/>
              <a:t>(Bundle bundle) {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 err="1"/>
              <a:t>locationRequest</a:t>
            </a:r>
            <a:r>
              <a:rPr lang="en-US" dirty="0"/>
              <a:t>= </a:t>
            </a:r>
            <a:r>
              <a:rPr lang="en-US" dirty="0" err="1"/>
              <a:t>LocationRequest.</a:t>
            </a:r>
            <a:r>
              <a:rPr lang="en-US" i="1" dirty="0" err="1"/>
              <a:t>create</a:t>
            </a:r>
            <a:r>
              <a:rPr lang="en-US" dirty="0"/>
              <a:t>().</a:t>
            </a:r>
            <a:r>
              <a:rPr lang="en-US" dirty="0" err="1"/>
              <a:t>setPriority</a:t>
            </a:r>
            <a:r>
              <a:rPr lang="en-US" dirty="0"/>
              <a:t>(</a:t>
            </a:r>
            <a:r>
              <a:rPr lang="en-US" dirty="0" err="1"/>
              <a:t>LocationRequest.</a:t>
            </a:r>
            <a:r>
              <a:rPr lang="en-US" b="1" i="1" dirty="0" err="1"/>
              <a:t>PRIORITY_BALANCED_POWER_ACCURACY</a:t>
            </a:r>
            <a:r>
              <a:rPr lang="en-US" dirty="0"/>
              <a:t>).</a:t>
            </a:r>
            <a:r>
              <a:rPr lang="en-US" dirty="0" err="1"/>
              <a:t>setInterval</a:t>
            </a:r>
            <a:r>
              <a:rPr lang="en-US" dirty="0"/>
              <a:t>(1000);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 err="1"/>
              <a:t>LocationServices.</a:t>
            </a:r>
            <a:r>
              <a:rPr lang="en-US" b="1" i="1" dirty="0" err="1"/>
              <a:t>FusedLocationApi</a:t>
            </a:r>
            <a:r>
              <a:rPr lang="en-US" dirty="0" err="1"/>
              <a:t>.requestLocationUpdates</a:t>
            </a:r>
            <a:r>
              <a:rPr lang="en-US" dirty="0"/>
              <a:t>(</a:t>
            </a:r>
            <a:r>
              <a:rPr lang="en-US" b="1" dirty="0" err="1"/>
              <a:t>client</a:t>
            </a:r>
            <a:r>
              <a:rPr lang="en-US" dirty="0" err="1"/>
              <a:t>,</a:t>
            </a:r>
            <a:r>
              <a:rPr lang="en-US" b="1" dirty="0" err="1"/>
              <a:t>locationRequest</a:t>
            </a:r>
            <a:r>
              <a:rPr lang="en-US" dirty="0" err="1"/>
              <a:t>,</a:t>
            </a:r>
            <a:r>
              <a:rPr lang="en-US" b="1" dirty="0" err="1"/>
              <a:t>this</a:t>
            </a:r>
            <a:r>
              <a:rPr lang="en-US" dirty="0"/>
              <a:t>);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>@Override</a:t>
            </a:r>
            <a:br>
              <a:rPr lang="en-US" dirty="0"/>
            </a:br>
            <a:r>
              <a:rPr lang="en-US" b="1" dirty="0"/>
              <a:t>protected void </a:t>
            </a:r>
            <a:r>
              <a:rPr lang="en-US" dirty="0" err="1"/>
              <a:t>onStart</a:t>
            </a:r>
            <a:r>
              <a:rPr lang="en-US" dirty="0"/>
              <a:t>() {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 err="1"/>
              <a:t>client</a:t>
            </a:r>
            <a:r>
              <a:rPr lang="en-US" dirty="0" err="1"/>
              <a:t>.connect</a:t>
            </a:r>
            <a:r>
              <a:rPr lang="en-US" dirty="0"/>
              <a:t>();</a:t>
            </a:r>
            <a:r>
              <a:rPr lang="en-US" b="1" dirty="0" err="1"/>
              <a:t>super</a:t>
            </a:r>
            <a:r>
              <a:rPr lang="en-US" dirty="0" err="1"/>
              <a:t>.onStart</a:t>
            </a:r>
            <a:r>
              <a:rPr lang="en-US" dirty="0"/>
              <a:t>();</a:t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>@Override</a:t>
            </a:r>
            <a:br>
              <a:rPr lang="en-US" dirty="0"/>
            </a:br>
            <a:r>
              <a:rPr lang="en-US" b="1" dirty="0"/>
              <a:t>protected void </a:t>
            </a:r>
            <a:r>
              <a:rPr lang="en-US" dirty="0" err="1"/>
              <a:t>onStop</a:t>
            </a:r>
            <a:r>
              <a:rPr lang="en-US" dirty="0"/>
              <a:t>() {</a:t>
            </a:r>
            <a:br>
              <a:rPr lang="en-US" dirty="0"/>
            </a:br>
            <a:r>
              <a:rPr lang="en-US" dirty="0"/>
              <a:t>    </a:t>
            </a:r>
            <a:r>
              <a:rPr lang="en-US" b="1" dirty="0" err="1"/>
              <a:t>super</a:t>
            </a:r>
            <a:r>
              <a:rPr lang="en-US" dirty="0" err="1"/>
              <a:t>.onStop</a:t>
            </a:r>
            <a:r>
              <a:rPr lang="en-US" dirty="0"/>
              <a:t>(); </a:t>
            </a:r>
            <a:r>
              <a:rPr lang="en-US" b="1" dirty="0" err="1"/>
              <a:t>client</a:t>
            </a:r>
            <a:r>
              <a:rPr lang="en-US" dirty="0" err="1"/>
              <a:t>.disconnect</a:t>
            </a:r>
            <a:r>
              <a:rPr lang="en-US" dirty="0"/>
              <a:t>();</a:t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098044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208" y="83772"/>
            <a:ext cx="10515600" cy="1325563"/>
          </a:xfrm>
        </p:spPr>
        <p:txBody>
          <a:bodyPr/>
          <a:lstStyle/>
          <a:p>
            <a:r>
              <a:rPr lang="en-US" dirty="0" smtClean="0"/>
              <a:t>Manifest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04192" y="1248508"/>
            <a:ext cx="7620000" cy="4876800"/>
          </a:xfrm>
        </p:spPr>
        <p:txBody>
          <a:bodyPr>
            <a:normAutofit fontScale="62500" lnSpcReduction="20000"/>
          </a:bodyPr>
          <a:lstStyle/>
          <a:p>
            <a:pPr marL="114300" indent="0">
              <a:lnSpc>
                <a:spcPct val="140000"/>
              </a:lnSpc>
              <a:buNone/>
            </a:pPr>
            <a:r>
              <a:rPr lang="en-US" dirty="0"/>
              <a:t>&lt;</a:t>
            </a:r>
            <a:r>
              <a:rPr lang="en-US" b="1" dirty="0"/>
              <a:t>manifest </a:t>
            </a:r>
            <a:r>
              <a:rPr lang="en-US" b="1" dirty="0" err="1"/>
              <a:t>xmlns:android</a:t>
            </a:r>
            <a:r>
              <a:rPr lang="en-US" b="1" dirty="0"/>
              <a:t>="http://</a:t>
            </a:r>
            <a:r>
              <a:rPr lang="en-US" b="1" dirty="0" err="1"/>
              <a:t>schemas.android.com</a:t>
            </a:r>
            <a:r>
              <a:rPr lang="en-US" b="1" dirty="0"/>
              <a:t>/</a:t>
            </a:r>
            <a:r>
              <a:rPr lang="en-US" b="1" dirty="0" err="1"/>
              <a:t>apk</a:t>
            </a:r>
            <a:r>
              <a:rPr lang="en-US" b="1" dirty="0"/>
              <a:t>/res/android"</a:t>
            </a:r>
            <a:br>
              <a:rPr lang="en-US" b="1" dirty="0"/>
            </a:br>
            <a:r>
              <a:rPr lang="en-US" b="1" dirty="0"/>
              <a:t>    package="com.example.m_alrajab.week14demo2"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    &lt;</a:t>
            </a:r>
            <a:r>
              <a:rPr lang="en-US" b="1" dirty="0"/>
              <a:t>uses-permission </a:t>
            </a:r>
            <a:r>
              <a:rPr lang="en-US" b="1" dirty="0" err="1"/>
              <a:t>android:name</a:t>
            </a:r>
            <a:r>
              <a:rPr lang="en-US" b="1" dirty="0"/>
              <a:t>="</a:t>
            </a:r>
            <a:r>
              <a:rPr lang="en-US" b="1" dirty="0" err="1"/>
              <a:t>android.permission.ACCESS_FINE_LOCATION</a:t>
            </a:r>
            <a:r>
              <a:rPr lang="en-US" b="1" dirty="0"/>
              <a:t>" </a:t>
            </a:r>
            <a:r>
              <a:rPr lang="en-US" dirty="0"/>
              <a:t>/&gt;</a:t>
            </a:r>
            <a:br>
              <a:rPr lang="en-US" dirty="0"/>
            </a:br>
            <a:r>
              <a:rPr lang="en-US" dirty="0"/>
              <a:t>    &lt;</a:t>
            </a:r>
            <a:r>
              <a:rPr lang="en-US" b="1" dirty="0"/>
              <a:t>application</a:t>
            </a:r>
            <a:br>
              <a:rPr lang="en-US" b="1" dirty="0"/>
            </a:br>
            <a:r>
              <a:rPr lang="en-US" b="1" dirty="0"/>
              <a:t>        </a:t>
            </a:r>
            <a:r>
              <a:rPr lang="en-US" b="1" dirty="0" err="1"/>
              <a:t>android:allowBackup</a:t>
            </a:r>
            <a:r>
              <a:rPr lang="en-US" b="1" dirty="0"/>
              <a:t>="true"</a:t>
            </a:r>
            <a:br>
              <a:rPr lang="en-US" b="1" dirty="0"/>
            </a:br>
            <a:r>
              <a:rPr lang="en-US" b="1" dirty="0"/>
              <a:t>        </a:t>
            </a:r>
            <a:r>
              <a:rPr lang="en-US" b="1" dirty="0" err="1"/>
              <a:t>android:icon</a:t>
            </a:r>
            <a:r>
              <a:rPr lang="en-US" b="1" dirty="0"/>
              <a:t>="@</a:t>
            </a:r>
            <a:r>
              <a:rPr lang="en-US" b="1" dirty="0" err="1"/>
              <a:t>mipmap</a:t>
            </a:r>
            <a:r>
              <a:rPr lang="en-US" b="1" dirty="0"/>
              <a:t>/</a:t>
            </a:r>
            <a:r>
              <a:rPr lang="en-US" b="1" dirty="0" err="1"/>
              <a:t>ic_launcher</a:t>
            </a:r>
            <a:r>
              <a:rPr lang="en-US" b="1" dirty="0"/>
              <a:t>"</a:t>
            </a:r>
            <a:br>
              <a:rPr lang="en-US" b="1" dirty="0"/>
            </a:br>
            <a:r>
              <a:rPr lang="en-US" b="1" dirty="0"/>
              <a:t>        </a:t>
            </a:r>
            <a:r>
              <a:rPr lang="en-US" b="1" dirty="0" err="1"/>
              <a:t>android:label</a:t>
            </a:r>
            <a:r>
              <a:rPr lang="en-US" b="1" dirty="0"/>
              <a:t>="@string/</a:t>
            </a:r>
            <a:r>
              <a:rPr lang="en-US" b="1" dirty="0" err="1"/>
              <a:t>app_name</a:t>
            </a:r>
            <a:r>
              <a:rPr lang="en-US" b="1" dirty="0"/>
              <a:t>"</a:t>
            </a:r>
            <a:br>
              <a:rPr lang="en-US" b="1" dirty="0"/>
            </a:br>
            <a:r>
              <a:rPr lang="en-US" b="1" dirty="0"/>
              <a:t>        </a:t>
            </a:r>
            <a:r>
              <a:rPr lang="en-US" b="1" dirty="0" err="1"/>
              <a:t>android:supportsRtl</a:t>
            </a:r>
            <a:r>
              <a:rPr lang="en-US" b="1" dirty="0"/>
              <a:t>="true"</a:t>
            </a:r>
            <a:br>
              <a:rPr lang="en-US" b="1" dirty="0"/>
            </a:br>
            <a:r>
              <a:rPr lang="en-US" b="1" dirty="0"/>
              <a:t>        </a:t>
            </a:r>
            <a:r>
              <a:rPr lang="en-US" b="1" dirty="0" err="1"/>
              <a:t>android:theme</a:t>
            </a:r>
            <a:r>
              <a:rPr lang="en-US" b="1" dirty="0"/>
              <a:t>="@style/</a:t>
            </a:r>
            <a:r>
              <a:rPr lang="en-US" b="1" dirty="0" err="1"/>
              <a:t>AppTheme</a:t>
            </a:r>
            <a:r>
              <a:rPr lang="en-US" b="1" dirty="0"/>
              <a:t>"</a:t>
            </a:r>
            <a:r>
              <a:rPr lang="en-US" dirty="0"/>
              <a:t>&gt;</a:t>
            </a:r>
            <a:br>
              <a:rPr lang="en-US" dirty="0"/>
            </a:br>
            <a:r>
              <a:rPr lang="en-US" dirty="0"/>
              <a:t>        &lt;</a:t>
            </a:r>
            <a:r>
              <a:rPr lang="en-US" b="1" dirty="0"/>
              <a:t>meta-data</a:t>
            </a:r>
            <a:br>
              <a:rPr lang="en-US" b="1" dirty="0"/>
            </a:br>
            <a:r>
              <a:rPr lang="en-US" b="1" dirty="0"/>
              <a:t>        </a:t>
            </a:r>
            <a:r>
              <a:rPr lang="en-US" b="1" dirty="0" err="1"/>
              <a:t>android:name</a:t>
            </a:r>
            <a:r>
              <a:rPr lang="en-US" b="1" dirty="0"/>
              <a:t>="</a:t>
            </a:r>
            <a:r>
              <a:rPr lang="en-US" b="1" dirty="0" err="1"/>
              <a:t>com.google.android.gms.version</a:t>
            </a:r>
            <a:r>
              <a:rPr lang="en-US" b="1" dirty="0"/>
              <a:t>"</a:t>
            </a:r>
            <a:br>
              <a:rPr lang="en-US" b="1" dirty="0"/>
            </a:br>
            <a:r>
              <a:rPr lang="en-US" b="1" dirty="0"/>
              <a:t>        </a:t>
            </a:r>
            <a:r>
              <a:rPr lang="en-US" b="1" dirty="0" err="1"/>
              <a:t>android:value</a:t>
            </a:r>
            <a:r>
              <a:rPr lang="en-US" b="1" dirty="0"/>
              <a:t>="@integer/</a:t>
            </a:r>
            <a:r>
              <a:rPr lang="en-US" b="1" dirty="0" err="1"/>
              <a:t>google_play_services_version</a:t>
            </a:r>
            <a:r>
              <a:rPr lang="en-US" b="1" dirty="0"/>
              <a:t>" </a:t>
            </a:r>
            <a:r>
              <a:rPr lang="en-US" dirty="0"/>
              <a:t>/</a:t>
            </a:r>
            <a:r>
              <a:rPr lang="en-US" dirty="0" smtClean="0"/>
              <a:t>&gt;</a:t>
            </a:r>
          </a:p>
          <a:p>
            <a:pPr marL="114300" indent="0">
              <a:lnSpc>
                <a:spcPct val="140000"/>
              </a:lnSpc>
              <a:buNone/>
            </a:pPr>
            <a:r>
              <a:rPr lang="en-US" dirty="0" smtClean="0"/>
              <a:t>	&lt;</a:t>
            </a:r>
            <a:r>
              <a:rPr lang="en-US" b="1" dirty="0"/>
              <a:t>activity </a:t>
            </a:r>
            <a:r>
              <a:rPr lang="en-US" b="1" dirty="0" err="1"/>
              <a:t>android:name</a:t>
            </a:r>
            <a:r>
              <a:rPr lang="en-US" b="1" dirty="0"/>
              <a:t>=".</a:t>
            </a:r>
            <a:r>
              <a:rPr lang="en-US" b="1" dirty="0" err="1"/>
              <a:t>MainActivity</a:t>
            </a:r>
            <a:r>
              <a:rPr lang="en-US" b="1" dirty="0"/>
              <a:t>"</a:t>
            </a:r>
            <a:r>
              <a:rPr lang="en-US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012956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461" y="231525"/>
            <a:ext cx="7620000" cy="1143000"/>
          </a:xfrm>
        </p:spPr>
        <p:txBody>
          <a:bodyPr/>
          <a:lstStyle/>
          <a:p>
            <a:r>
              <a:rPr lang="en-US" dirty="0" smtClean="0"/>
              <a:t>Main types of Android Sensors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31985" y="1143000"/>
            <a:ext cx="10612315" cy="5410200"/>
          </a:xfrm>
        </p:spPr>
        <p:txBody>
          <a:bodyPr>
            <a:normAutofit/>
          </a:bodyPr>
          <a:lstStyle/>
          <a:p>
            <a:pPr marL="114300" indent="0">
              <a:buNone/>
            </a:pPr>
            <a:r>
              <a:rPr lang="en-US" dirty="0" smtClean="0"/>
              <a:t>Some </a:t>
            </a:r>
            <a:r>
              <a:rPr lang="en-US" dirty="0"/>
              <a:t>of these sensors </a:t>
            </a:r>
            <a:r>
              <a:rPr lang="en-US" dirty="0" smtClean="0"/>
              <a:t>are:</a:t>
            </a:r>
          </a:p>
          <a:p>
            <a:pPr lvl="1">
              <a:buFontTx/>
              <a:buChar char="-"/>
            </a:pPr>
            <a:r>
              <a:rPr lang="en-US" b="1" dirty="0" smtClean="0"/>
              <a:t>hardware</a:t>
            </a:r>
            <a:r>
              <a:rPr lang="en-US" b="1" dirty="0"/>
              <a:t>-based </a:t>
            </a:r>
            <a:r>
              <a:rPr lang="en-US" dirty="0"/>
              <a:t>and some are </a:t>
            </a:r>
            <a:endParaRPr lang="en-US" dirty="0" smtClean="0"/>
          </a:p>
          <a:p>
            <a:pPr lvl="1">
              <a:buFontTx/>
              <a:buChar char="-"/>
            </a:pPr>
            <a:r>
              <a:rPr lang="en-US" b="1" dirty="0" smtClean="0"/>
              <a:t>software</a:t>
            </a:r>
            <a:r>
              <a:rPr lang="en-US" b="1" dirty="0"/>
              <a:t>-based</a:t>
            </a:r>
            <a:r>
              <a:rPr lang="en-US" dirty="0"/>
              <a:t>. </a:t>
            </a:r>
            <a:endParaRPr lang="en-US" dirty="0" smtClean="0"/>
          </a:p>
          <a:p>
            <a:pPr marL="114300" indent="0">
              <a:buNone/>
            </a:pPr>
            <a:r>
              <a:rPr lang="en-US" b="1" dirty="0" smtClean="0"/>
              <a:t>Hardware</a:t>
            </a:r>
            <a:r>
              <a:rPr lang="en-US" b="1" dirty="0"/>
              <a:t>-based </a:t>
            </a:r>
            <a:r>
              <a:rPr lang="en-US" dirty="0"/>
              <a:t>sensors are physical components built into a handset or tablet device. They derive their data by directly measuring specific environmental properties, </a:t>
            </a:r>
            <a:r>
              <a:rPr lang="en-US" b="1" dirty="0"/>
              <a:t>such as acceleration, geomagnetic </a:t>
            </a:r>
            <a:r>
              <a:rPr lang="en-US" dirty="0"/>
              <a:t>field strength, or angular change. </a:t>
            </a:r>
            <a:endParaRPr lang="en-US" dirty="0" smtClean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b="1" u="sng" dirty="0" smtClean="0"/>
              <a:t>Software</a:t>
            </a:r>
            <a:r>
              <a:rPr lang="en-US" b="1" u="sng" dirty="0"/>
              <a:t>-based </a:t>
            </a:r>
            <a:r>
              <a:rPr lang="en-US" dirty="0"/>
              <a:t>sensors </a:t>
            </a:r>
            <a:r>
              <a:rPr lang="en-US" b="1" dirty="0"/>
              <a:t>are not physical devices</a:t>
            </a:r>
            <a:r>
              <a:rPr lang="en-US" dirty="0"/>
              <a:t>, although they mimic hardware-based sensors. Software-based sensors </a:t>
            </a:r>
            <a:r>
              <a:rPr lang="en-US" b="1" u="sng" dirty="0"/>
              <a:t>derive their data from one or more </a:t>
            </a:r>
            <a:r>
              <a:rPr lang="en-US" dirty="0"/>
              <a:t>of the hardware-based sensors and are sometimes </a:t>
            </a:r>
            <a:r>
              <a:rPr lang="en-US" u="sng" dirty="0"/>
              <a:t>called virtual sensors </a:t>
            </a:r>
            <a:r>
              <a:rPr lang="en-US" dirty="0"/>
              <a:t>or synthetic </a:t>
            </a:r>
            <a:r>
              <a:rPr lang="en-US" dirty="0" smtClean="0"/>
              <a:t>sensors.</a:t>
            </a:r>
          </a:p>
        </p:txBody>
      </p:sp>
    </p:spTree>
    <p:extLst>
      <p:ext uri="{BB962C8B-B14F-4D97-AF65-F5344CB8AC3E}">
        <p14:creationId xmlns:p14="http://schemas.microsoft.com/office/powerpoint/2010/main" val="1729928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5977" y="274824"/>
            <a:ext cx="7620000" cy="1143000"/>
          </a:xfrm>
        </p:spPr>
        <p:txBody>
          <a:bodyPr/>
          <a:lstStyle/>
          <a:p>
            <a:pPr marL="114300"/>
            <a:r>
              <a:rPr lang="en-US" dirty="0"/>
              <a:t>Sensor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2323" y="1180432"/>
            <a:ext cx="10480430" cy="5328138"/>
          </a:xfrm>
        </p:spPr>
        <p:txBody>
          <a:bodyPr>
            <a:normAutofit fontScale="92500" lnSpcReduction="20000"/>
          </a:bodyPr>
          <a:lstStyle/>
          <a:p>
            <a:pPr marL="114300" indent="0">
              <a:buNone/>
            </a:pPr>
            <a:r>
              <a:rPr lang="en-US" dirty="0" smtClean="0"/>
              <a:t>The </a:t>
            </a:r>
            <a:r>
              <a:rPr lang="en-US" dirty="0"/>
              <a:t>sensor framework is part of the </a:t>
            </a:r>
            <a:r>
              <a:rPr lang="en-US" dirty="0" err="1"/>
              <a:t>android.hardware</a:t>
            </a:r>
            <a:r>
              <a:rPr lang="en-US" dirty="0"/>
              <a:t> package and includes the following classes and interfaces</a:t>
            </a:r>
            <a:r>
              <a:rPr lang="en-US" dirty="0" smtClean="0"/>
              <a:t>:</a:t>
            </a:r>
            <a:endParaRPr lang="en-US" dirty="0"/>
          </a:p>
          <a:p>
            <a:pPr marL="114300" indent="0">
              <a:buNone/>
            </a:pPr>
            <a:r>
              <a:rPr lang="en-US" b="1" dirty="0" err="1"/>
              <a:t>SensorManager</a:t>
            </a:r>
            <a:endParaRPr lang="en-US" b="1" dirty="0"/>
          </a:p>
          <a:p>
            <a:pPr marL="411480" lvl="1" indent="0">
              <a:buNone/>
            </a:pPr>
            <a:r>
              <a:rPr lang="en-US" dirty="0" smtClean="0"/>
              <a:t>provides </a:t>
            </a:r>
            <a:r>
              <a:rPr lang="en-US" dirty="0"/>
              <a:t>various methods for accessing and listing sensors, registering and unregistering sensor event listeners, and acquiring orientation information. </a:t>
            </a:r>
            <a:r>
              <a:rPr lang="en-US" dirty="0" smtClean="0"/>
              <a:t>Also </a:t>
            </a:r>
            <a:r>
              <a:rPr lang="en-US" dirty="0"/>
              <a:t>provides several sensor constants that are used to report sensor accuracy, set data acquisition rates, and calibrate sensors.</a:t>
            </a:r>
          </a:p>
          <a:p>
            <a:pPr marL="114300" indent="0">
              <a:buNone/>
            </a:pPr>
            <a:r>
              <a:rPr lang="en-US" b="1" dirty="0"/>
              <a:t>Sensor</a:t>
            </a:r>
          </a:p>
          <a:p>
            <a:pPr marL="411480" lvl="1" indent="0">
              <a:buNone/>
            </a:pPr>
            <a:r>
              <a:rPr lang="en-US" dirty="0" smtClean="0"/>
              <a:t>provides </a:t>
            </a:r>
            <a:r>
              <a:rPr lang="en-US" dirty="0"/>
              <a:t>various methods that let you determine a sensor's capabilities.</a:t>
            </a:r>
          </a:p>
          <a:p>
            <a:pPr marL="114300" indent="0">
              <a:buNone/>
            </a:pPr>
            <a:r>
              <a:rPr lang="en-US" b="1" dirty="0" err="1"/>
              <a:t>SensorEvent</a:t>
            </a:r>
            <a:endParaRPr lang="en-US" b="1" dirty="0"/>
          </a:p>
          <a:p>
            <a:pPr marL="411480" lvl="1" indent="0">
              <a:buNone/>
            </a:pPr>
            <a:r>
              <a:rPr lang="en-US" dirty="0" smtClean="0"/>
              <a:t>provides </a:t>
            </a:r>
            <a:r>
              <a:rPr lang="en-US" dirty="0"/>
              <a:t>information about a sensor event. A sensor event object includes the following information: the raw sensor data, the type of sensor that generated the event, the accuracy of the data, and the timestamp for the event.</a:t>
            </a:r>
          </a:p>
          <a:p>
            <a:pPr marL="114300" indent="0">
              <a:buNone/>
            </a:pPr>
            <a:r>
              <a:rPr lang="en-US" b="1" dirty="0" err="1"/>
              <a:t>SensorEventListener</a:t>
            </a:r>
            <a:endParaRPr lang="en-US" b="1" dirty="0"/>
          </a:p>
          <a:p>
            <a:pPr marL="411480" lvl="1" indent="0">
              <a:buNone/>
            </a:pPr>
            <a:r>
              <a:rPr lang="en-US" dirty="0" smtClean="0"/>
              <a:t>two </a:t>
            </a:r>
            <a:r>
              <a:rPr lang="en-US" dirty="0"/>
              <a:t>callback methods that receive notifications (sensor events) when sensor values change or when sensor accuracy changes.</a:t>
            </a:r>
          </a:p>
        </p:txBody>
      </p:sp>
    </p:spTree>
    <p:extLst>
      <p:ext uri="{BB962C8B-B14F-4D97-AF65-F5344CB8AC3E}">
        <p14:creationId xmlns:p14="http://schemas.microsoft.com/office/powerpoint/2010/main" val="72491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130" y="19843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Using Sensors (1/3)</a:t>
            </a:r>
            <a:endParaRPr lang="en-US" dirty="0">
              <a:cs typeface="Consolas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08538" y="1312985"/>
            <a:ext cx="8686800" cy="5334000"/>
          </a:xfrm>
        </p:spPr>
        <p:txBody>
          <a:bodyPr>
            <a:normAutofit/>
          </a:bodyPr>
          <a:lstStyle/>
          <a:p>
            <a:r>
              <a:rPr lang="en-US" sz="2400" dirty="0"/>
              <a:t>Android supports several sensors</a:t>
            </a:r>
          </a:p>
          <a:p>
            <a:pPr lvl="1"/>
            <a:r>
              <a:rPr lang="en-US" sz="1600" dirty="0" err="1"/>
              <a:t>Sensor.TYPE_AMBIENT_TEMPERATURE</a:t>
            </a:r>
            <a:endParaRPr lang="en-US" sz="1600" dirty="0"/>
          </a:p>
          <a:p>
            <a:pPr lvl="1"/>
            <a:r>
              <a:rPr lang="en-US" sz="1600" dirty="0" err="1"/>
              <a:t>Sensor.TYPE_ACCELEROMETER</a:t>
            </a:r>
            <a:endParaRPr lang="en-US" sz="1600" dirty="0"/>
          </a:p>
          <a:p>
            <a:pPr lvl="1"/>
            <a:r>
              <a:rPr lang="en-US" sz="1600" dirty="0" err="1"/>
              <a:t>Sensor.TYPE_GRAVITY</a:t>
            </a:r>
            <a:endParaRPr lang="en-US" sz="1600" dirty="0"/>
          </a:p>
          <a:p>
            <a:pPr lvl="1"/>
            <a:r>
              <a:rPr lang="en-US" sz="1600" dirty="0" err="1"/>
              <a:t>Sensor.TYPE_LINEAR_ACCELERATION</a:t>
            </a:r>
            <a:endParaRPr lang="en-US" sz="1600" dirty="0"/>
          </a:p>
          <a:p>
            <a:pPr lvl="1"/>
            <a:r>
              <a:rPr lang="en-US" sz="1600" dirty="0" err="1"/>
              <a:t>Sensor.TYPE_GYROSCOPE</a:t>
            </a:r>
            <a:endParaRPr lang="en-US" sz="1600" dirty="0"/>
          </a:p>
          <a:p>
            <a:pPr lvl="1"/>
            <a:r>
              <a:rPr lang="en-US" sz="1600" dirty="0" err="1"/>
              <a:t>Sensor.TYPE_ROTATION_VECTOR</a:t>
            </a:r>
            <a:endParaRPr lang="en-US" sz="1600" dirty="0"/>
          </a:p>
          <a:p>
            <a:pPr lvl="1"/>
            <a:r>
              <a:rPr lang="en-US" sz="1600" dirty="0" err="1"/>
              <a:t>Sensor.TYPE_PRESSURE</a:t>
            </a:r>
            <a:endParaRPr lang="en-US" sz="1600" dirty="0"/>
          </a:p>
          <a:p>
            <a:pPr lvl="1"/>
            <a:r>
              <a:rPr lang="en-US" sz="1600" dirty="0" err="1"/>
              <a:t>Sensor.TYPE_RELATIVE_HUMIDITY</a:t>
            </a:r>
            <a:endParaRPr lang="en-US" sz="1600" dirty="0"/>
          </a:p>
          <a:p>
            <a:pPr lvl="1"/>
            <a:r>
              <a:rPr lang="en-US" sz="1600" dirty="0" err="1"/>
              <a:t>Sensor.TYPE_PROXIMITY</a:t>
            </a:r>
            <a:endParaRPr lang="en-US" sz="1600" dirty="0"/>
          </a:p>
          <a:p>
            <a:pPr lvl="1"/>
            <a:r>
              <a:rPr lang="en-US" sz="1600" dirty="0" err="1"/>
              <a:t>Sensor.TYPE_LIGHT</a:t>
            </a:r>
            <a:endParaRPr lang="en-US" sz="1600" dirty="0"/>
          </a:p>
          <a:p>
            <a:r>
              <a:rPr lang="en-US" sz="2000" dirty="0"/>
              <a:t>All accessed by using the </a:t>
            </a:r>
            <a:r>
              <a:rPr lang="en-US" sz="2000" dirty="0" err="1"/>
              <a:t>SensorManager</a:t>
            </a:r>
            <a:r>
              <a:rPr lang="en-US" sz="2000" dirty="0"/>
              <a:t> and </a:t>
            </a:r>
            <a:r>
              <a:rPr lang="en-US" sz="2000" dirty="0" err="1"/>
              <a:t>getSystemService</a:t>
            </a:r>
            <a:endParaRPr lang="en-US" sz="2000" dirty="0"/>
          </a:p>
          <a:p>
            <a:pPr lvl="1"/>
            <a:r>
              <a:rPr lang="en-US" sz="1600" dirty="0" err="1"/>
              <a:t>SensorManager</a:t>
            </a:r>
            <a:r>
              <a:rPr lang="en-US" sz="1600" dirty="0"/>
              <a:t> </a:t>
            </a:r>
            <a:r>
              <a:rPr lang="en-US" sz="1600" dirty="0" err="1"/>
              <a:t>sm</a:t>
            </a:r>
            <a:r>
              <a:rPr lang="en-US" sz="1600" dirty="0"/>
              <a:t> = (</a:t>
            </a:r>
            <a:r>
              <a:rPr lang="en-US" sz="1600" dirty="0" err="1"/>
              <a:t>SensorManager</a:t>
            </a:r>
            <a:r>
              <a:rPr lang="en-US" sz="1600" dirty="0"/>
              <a:t>)</a:t>
            </a:r>
            <a:r>
              <a:rPr lang="en-US" sz="1600" dirty="0" err="1"/>
              <a:t>getSystemService</a:t>
            </a:r>
            <a:r>
              <a:rPr lang="en-US" sz="1600" dirty="0"/>
              <a:t>(SENSOR_SERVICE);</a:t>
            </a:r>
          </a:p>
          <a:p>
            <a:pPr lvl="1"/>
            <a:r>
              <a:rPr lang="en-US" sz="1600" dirty="0"/>
              <a:t>List&lt;Sensor&gt; </a:t>
            </a:r>
            <a:r>
              <a:rPr lang="en-US" sz="1600" dirty="0" err="1"/>
              <a:t>sl</a:t>
            </a:r>
            <a:r>
              <a:rPr lang="en-US" sz="1600" dirty="0"/>
              <a:t> = </a:t>
            </a:r>
            <a:r>
              <a:rPr lang="en-US" sz="1600" dirty="0" err="1"/>
              <a:t>sm.getSensorList</a:t>
            </a:r>
            <a:r>
              <a:rPr lang="en-US" sz="1600" dirty="0"/>
              <a:t>(</a:t>
            </a:r>
            <a:r>
              <a:rPr lang="en-US" sz="1600" dirty="0" err="1"/>
              <a:t>Sensor.TYPE_ALL</a:t>
            </a:r>
            <a:r>
              <a:rPr lang="en-US" sz="1600" dirty="0"/>
              <a:t>);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40435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831" y="19843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Using Sensors (2/3)</a:t>
            </a:r>
            <a:endParaRPr lang="en-US" dirty="0">
              <a:cs typeface="Consolas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17331" y="1330569"/>
            <a:ext cx="8686800" cy="5334000"/>
          </a:xfrm>
        </p:spPr>
        <p:txBody>
          <a:bodyPr>
            <a:normAutofit/>
          </a:bodyPr>
          <a:lstStyle/>
          <a:p>
            <a:r>
              <a:rPr lang="en-US" sz="2400" dirty="0" err="1"/>
              <a:t>SensorEventListener</a:t>
            </a:r>
            <a:endParaRPr lang="en-US" sz="2400" dirty="0"/>
          </a:p>
          <a:p>
            <a:pPr lvl="1"/>
            <a:r>
              <a:rPr lang="en-US" sz="2000" dirty="0"/>
              <a:t>Extend, define </a:t>
            </a:r>
            <a:r>
              <a:rPr lang="en-US" sz="2000" dirty="0" err="1"/>
              <a:t>onSensorChanged</a:t>
            </a:r>
            <a:r>
              <a:rPr lang="en-US" sz="2000" dirty="0"/>
              <a:t> &amp; </a:t>
            </a:r>
            <a:r>
              <a:rPr lang="en-US" sz="2000" dirty="0" err="1"/>
              <a:t>onAccuracyChanged</a:t>
            </a:r>
            <a:r>
              <a:rPr lang="en-US" sz="2000" dirty="0"/>
              <a:t> methods</a:t>
            </a:r>
          </a:p>
          <a:p>
            <a:pPr lvl="1"/>
            <a:r>
              <a:rPr lang="en-US" sz="2000" dirty="0"/>
              <a:t>abstract void </a:t>
            </a:r>
            <a:r>
              <a:rPr lang="en-US" sz="2000" dirty="0" err="1"/>
              <a:t>onAccuracyChanged</a:t>
            </a:r>
            <a:r>
              <a:rPr lang="en-US" sz="2000" dirty="0"/>
              <a:t>(Sensor s, </a:t>
            </a:r>
            <a:r>
              <a:rPr lang="en-US" sz="2000" dirty="0" err="1"/>
              <a:t>int</a:t>
            </a:r>
            <a:r>
              <a:rPr lang="en-US" sz="2000" dirty="0"/>
              <a:t> accuracy)</a:t>
            </a:r>
          </a:p>
          <a:p>
            <a:pPr lvl="2"/>
            <a:r>
              <a:rPr lang="en-US" sz="1600" dirty="0" err="1"/>
              <a:t>SensorManager.SENSOR_STATUS_ACCURACY_HIGH</a:t>
            </a:r>
            <a:endParaRPr lang="en-US" sz="1600" dirty="0"/>
          </a:p>
          <a:p>
            <a:pPr lvl="2"/>
            <a:r>
              <a:rPr lang="en-US" sz="1600" dirty="0" err="1"/>
              <a:t>SensorManager.SENSOR_STATUS_ACCURACY_MEDIUM</a:t>
            </a:r>
            <a:endParaRPr lang="en-US" sz="1600" dirty="0"/>
          </a:p>
          <a:p>
            <a:pPr lvl="2"/>
            <a:r>
              <a:rPr lang="en-US" sz="1600" dirty="0" err="1"/>
              <a:t>SensorManager.SENSOR_STATUS_ACCURACY_LOW</a:t>
            </a:r>
            <a:endParaRPr lang="en-US" sz="1600" dirty="0"/>
          </a:p>
          <a:p>
            <a:pPr lvl="2"/>
            <a:r>
              <a:rPr lang="en-US" sz="1600" dirty="0" err="1"/>
              <a:t>SensorManager.SENSOR_STATUS_ACCURACY_UNRELIABLE</a:t>
            </a:r>
            <a:endParaRPr lang="en-US" sz="1600" dirty="0"/>
          </a:p>
          <a:p>
            <a:pPr lvl="1"/>
            <a:r>
              <a:rPr lang="en-US" sz="2000" dirty="0"/>
              <a:t>abstract void </a:t>
            </a:r>
            <a:r>
              <a:rPr lang="en-US" sz="2000" dirty="0" err="1"/>
              <a:t>onSensorChanged</a:t>
            </a:r>
            <a:r>
              <a:rPr lang="en-US" sz="2000" dirty="0"/>
              <a:t>(</a:t>
            </a:r>
            <a:r>
              <a:rPr lang="en-US" sz="2000" dirty="0" err="1"/>
              <a:t>SensorEvent</a:t>
            </a:r>
            <a:r>
              <a:rPr lang="en-US" sz="2000" dirty="0"/>
              <a:t> e)</a:t>
            </a:r>
          </a:p>
          <a:p>
            <a:pPr lvl="2"/>
            <a:r>
              <a:rPr lang="en-US" sz="1600" dirty="0"/>
              <a:t>values property stores float values of current sensor data</a:t>
            </a:r>
          </a:p>
          <a:p>
            <a:pPr lvl="2"/>
            <a:r>
              <a:rPr lang="en-US" sz="1600" dirty="0"/>
              <a:t>Length and content of data depends on the type of sensor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6769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5830" y="198437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smtClean="0"/>
              <a:t>Using Sensors (3/3)</a:t>
            </a:r>
            <a:endParaRPr lang="en-US" dirty="0">
              <a:cs typeface="Consolas" pitchFamily="49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96461" y="1330569"/>
            <a:ext cx="8686800" cy="5334000"/>
          </a:xfrm>
        </p:spPr>
        <p:txBody>
          <a:bodyPr>
            <a:normAutofit/>
          </a:bodyPr>
          <a:lstStyle/>
          <a:p>
            <a:r>
              <a:rPr lang="en-US" sz="2400" dirty="0"/>
              <a:t>Poll rate of sensor</a:t>
            </a:r>
          </a:p>
          <a:p>
            <a:pPr lvl="1"/>
            <a:r>
              <a:rPr lang="en-US" sz="2000" dirty="0"/>
              <a:t>Defined when registering the listener</a:t>
            </a:r>
          </a:p>
          <a:p>
            <a:pPr lvl="1"/>
            <a:r>
              <a:rPr lang="en-US" sz="2000" dirty="0"/>
              <a:t>Values:</a:t>
            </a:r>
          </a:p>
          <a:p>
            <a:pPr lvl="2"/>
            <a:r>
              <a:rPr lang="en-US" sz="1200" dirty="0"/>
              <a:t>SENSOR_DELAY_NORMAL: data sent at normal rate</a:t>
            </a:r>
          </a:p>
          <a:p>
            <a:pPr lvl="2"/>
            <a:r>
              <a:rPr lang="en-US" sz="1200" dirty="0"/>
              <a:t>SENSOR_DELAY_UI: data sent at rate desired in UI interaction</a:t>
            </a:r>
          </a:p>
          <a:p>
            <a:pPr lvl="2"/>
            <a:r>
              <a:rPr lang="en-US" sz="1200" dirty="0"/>
              <a:t>SENSOR_DELAY_GAME: data sent at rate desired in games</a:t>
            </a:r>
          </a:p>
          <a:p>
            <a:pPr lvl="2"/>
            <a:r>
              <a:rPr lang="en-US" sz="1200" dirty="0"/>
              <a:t>SENSOR_DELAY_FASTEST: data sent at fastest rate</a:t>
            </a:r>
          </a:p>
          <a:p>
            <a:r>
              <a:rPr lang="en-US" sz="2400" dirty="0"/>
              <a:t>Register to listen</a:t>
            </a:r>
          </a:p>
          <a:p>
            <a:pPr lvl="1"/>
            <a:r>
              <a:rPr lang="en-US" sz="2000" dirty="0" err="1"/>
              <a:t>sm.registerListener</a:t>
            </a:r>
            <a:r>
              <a:rPr lang="en-US" sz="2000" dirty="0"/>
              <a:t>(</a:t>
            </a:r>
            <a:r>
              <a:rPr lang="en-US" sz="2000" dirty="0" err="1"/>
              <a:t>event_listener</a:t>
            </a:r>
            <a:r>
              <a:rPr lang="en-US" sz="2000" dirty="0"/>
              <a:t>, </a:t>
            </a:r>
            <a:r>
              <a:rPr lang="en-US" sz="2000" dirty="0" err="1"/>
              <a:t>sm.getDefaultSensor</a:t>
            </a:r>
            <a:r>
              <a:rPr lang="en-US" sz="2000" dirty="0"/>
              <a:t>(</a:t>
            </a:r>
            <a:r>
              <a:rPr lang="en-US" sz="2000" dirty="0" err="1"/>
              <a:t>Sensor.TYPE_ACCELEROMETER</a:t>
            </a:r>
            <a:r>
              <a:rPr lang="en-US" sz="2000" dirty="0"/>
              <a:t>), </a:t>
            </a:r>
            <a:r>
              <a:rPr lang="en-US" sz="2000" dirty="0" err="1"/>
              <a:t>SensorManager.SENSOR_DELAY_NORMAL</a:t>
            </a:r>
            <a:r>
              <a:rPr lang="en-US" sz="2000" dirty="0"/>
              <a:t>);</a:t>
            </a:r>
          </a:p>
          <a:p>
            <a:r>
              <a:rPr lang="en-US" sz="2400" dirty="0"/>
              <a:t>Recommendations</a:t>
            </a:r>
          </a:p>
          <a:p>
            <a:pPr lvl="1"/>
            <a:r>
              <a:rPr lang="en-US" sz="2000" dirty="0"/>
              <a:t>Register to get event notification in </a:t>
            </a:r>
            <a:r>
              <a:rPr lang="en-US" sz="2000" dirty="0" err="1"/>
              <a:t>onResume</a:t>
            </a:r>
            <a:endParaRPr lang="en-US" sz="2000" dirty="0"/>
          </a:p>
          <a:p>
            <a:pPr lvl="1"/>
            <a:r>
              <a:rPr lang="en-US" sz="2000" dirty="0"/>
              <a:t>Unregister </a:t>
            </a:r>
            <a:r>
              <a:rPr lang="en-US" sz="2000" dirty="0" err="1"/>
              <a:t>onPause</a:t>
            </a:r>
            <a:endParaRPr lang="en-US" sz="2000" dirty="0"/>
          </a:p>
          <a:p>
            <a:pPr lvl="2"/>
            <a:r>
              <a:rPr lang="en-US" sz="1600" dirty="0" err="1"/>
              <a:t>sm.unregisterListener</a:t>
            </a:r>
            <a:r>
              <a:rPr lang="en-US" sz="1600" dirty="0"/>
              <a:t>(</a:t>
            </a:r>
            <a:r>
              <a:rPr lang="en-US" sz="1600" dirty="0" err="1"/>
              <a:t>event_listener</a:t>
            </a:r>
            <a:r>
              <a:rPr lang="en-US" sz="1600" dirty="0"/>
              <a:t>);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07964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423" y="146539"/>
            <a:ext cx="7620000" cy="990600"/>
          </a:xfrm>
        </p:spPr>
        <p:txBody>
          <a:bodyPr/>
          <a:lstStyle/>
          <a:p>
            <a:r>
              <a:rPr lang="en-US" dirty="0" smtClean="0"/>
              <a:t>Sensor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0569" y="1022839"/>
            <a:ext cx="9545515" cy="5166946"/>
          </a:xfrm>
        </p:spPr>
        <p:txBody>
          <a:bodyPr>
            <a:noAutofit/>
          </a:bodyPr>
          <a:lstStyle/>
          <a:p>
            <a:pPr>
              <a:lnSpc>
                <a:spcPct val="140000"/>
              </a:lnSpc>
              <a:buNone/>
            </a:pPr>
            <a:r>
              <a:rPr lang="en-US" sz="1100" b="1" i="1" dirty="0"/>
              <a:t>public class </a:t>
            </a:r>
            <a:r>
              <a:rPr lang="en-US" sz="1100" i="1" dirty="0" err="1"/>
              <a:t>MainActivity</a:t>
            </a:r>
            <a:r>
              <a:rPr lang="en-US" sz="1100" i="1" dirty="0"/>
              <a:t> </a:t>
            </a:r>
            <a:r>
              <a:rPr lang="en-US" sz="1100" b="1" i="1" dirty="0"/>
              <a:t>extends </a:t>
            </a:r>
            <a:r>
              <a:rPr lang="en-US" sz="1100" i="1" dirty="0" err="1"/>
              <a:t>AppCompatActivity</a:t>
            </a:r>
            <a:r>
              <a:rPr lang="en-US" sz="1100" i="1" dirty="0"/>
              <a:t> </a:t>
            </a:r>
            <a:r>
              <a:rPr lang="en-US" sz="1100" b="1" i="1" dirty="0"/>
              <a:t>implements </a:t>
            </a:r>
            <a:r>
              <a:rPr lang="en-US" sz="1100" i="1" dirty="0" err="1"/>
              <a:t>SensorEventListener</a:t>
            </a:r>
            <a:r>
              <a:rPr lang="en-US" sz="1100" i="1" dirty="0"/>
              <a:t> {</a:t>
            </a:r>
            <a:br>
              <a:rPr lang="en-US" sz="1100" i="1" dirty="0"/>
            </a:br>
            <a:r>
              <a:rPr lang="en-US" sz="1100" i="1" dirty="0"/>
              <a:t>    </a:t>
            </a:r>
            <a:r>
              <a:rPr lang="en-US" sz="1100" i="1" dirty="0" err="1"/>
              <a:t>TextView</a:t>
            </a:r>
            <a:r>
              <a:rPr lang="en-US" sz="1100" i="1" dirty="0"/>
              <a:t> </a:t>
            </a:r>
            <a:r>
              <a:rPr lang="en-US" sz="1100" b="1" i="1" dirty="0" err="1" smtClean="0"/>
              <a:t>tv</a:t>
            </a:r>
            <a:r>
              <a:rPr lang="en-US" sz="1100" i="1" dirty="0" smtClean="0"/>
              <a:t>;   </a:t>
            </a:r>
            <a:r>
              <a:rPr lang="en-US" sz="1100" i="1" dirty="0" err="1" smtClean="0"/>
              <a:t>SensorManager</a:t>
            </a:r>
            <a:r>
              <a:rPr lang="en-US" sz="1100" i="1" dirty="0" smtClean="0"/>
              <a:t> </a:t>
            </a:r>
            <a:r>
              <a:rPr lang="en-US" sz="1100" b="1" i="1" dirty="0" err="1" smtClean="0"/>
              <a:t>sensorManager</a:t>
            </a:r>
            <a:r>
              <a:rPr lang="en-US" sz="1100" i="1" dirty="0" smtClean="0"/>
              <a:t>;</a:t>
            </a:r>
            <a:r>
              <a:rPr lang="en-US" sz="1100" i="1" dirty="0"/>
              <a:t> </a:t>
            </a:r>
            <a:r>
              <a:rPr lang="en-US" sz="1100" i="1" dirty="0" smtClean="0"/>
              <a:t> List&lt;Sensor</a:t>
            </a:r>
            <a:r>
              <a:rPr lang="en-US" sz="1100" i="1" dirty="0"/>
              <a:t>&gt; </a:t>
            </a:r>
            <a:r>
              <a:rPr lang="en-US" sz="1100" b="1" i="1" dirty="0" err="1"/>
              <a:t>mSensor</a:t>
            </a:r>
            <a:r>
              <a:rPr lang="en-US" sz="1100" i="1" dirty="0"/>
              <a:t>;</a:t>
            </a:r>
            <a:br>
              <a:rPr lang="en-US" sz="1100" i="1" dirty="0"/>
            </a:br>
            <a:r>
              <a:rPr lang="en-US" sz="1100" i="1" dirty="0"/>
              <a:t>    @Override</a:t>
            </a:r>
            <a:br>
              <a:rPr lang="en-US" sz="1100" i="1" dirty="0"/>
            </a:br>
            <a:r>
              <a:rPr lang="en-US" sz="1100" i="1" dirty="0"/>
              <a:t>    </a:t>
            </a:r>
            <a:r>
              <a:rPr lang="en-US" sz="1100" b="1" i="1" dirty="0"/>
              <a:t>protected void </a:t>
            </a:r>
            <a:r>
              <a:rPr lang="en-US" sz="1100" i="1" dirty="0" err="1"/>
              <a:t>onCreate</a:t>
            </a:r>
            <a:r>
              <a:rPr lang="en-US" sz="1100" i="1" dirty="0"/>
              <a:t>(Bundle </a:t>
            </a:r>
            <a:r>
              <a:rPr lang="en-US" sz="1100" i="1" dirty="0" err="1"/>
              <a:t>savedInstanceState</a:t>
            </a:r>
            <a:r>
              <a:rPr lang="en-US" sz="1100" i="1" dirty="0"/>
              <a:t>) {</a:t>
            </a:r>
            <a:br>
              <a:rPr lang="en-US" sz="1100" i="1" dirty="0"/>
            </a:br>
            <a:r>
              <a:rPr lang="en-US" sz="1100" i="1" dirty="0"/>
              <a:t>        </a:t>
            </a:r>
            <a:r>
              <a:rPr lang="en-US" sz="1100" b="1" i="1" dirty="0" err="1"/>
              <a:t>super</a:t>
            </a:r>
            <a:r>
              <a:rPr lang="en-US" sz="1100" i="1" dirty="0" err="1"/>
              <a:t>.onCreate</a:t>
            </a:r>
            <a:r>
              <a:rPr lang="en-US" sz="1100" i="1" dirty="0"/>
              <a:t>(</a:t>
            </a:r>
            <a:r>
              <a:rPr lang="en-US" sz="1100" i="1" dirty="0" err="1"/>
              <a:t>savedInstanceState</a:t>
            </a:r>
            <a:r>
              <a:rPr lang="en-US" sz="1100" i="1" dirty="0"/>
              <a:t>);</a:t>
            </a:r>
            <a:br>
              <a:rPr lang="en-US" sz="1100" i="1" dirty="0"/>
            </a:br>
            <a:r>
              <a:rPr lang="en-US" sz="1100" i="1" dirty="0"/>
              <a:t>        </a:t>
            </a:r>
            <a:r>
              <a:rPr lang="en-US" sz="1100" i="1" dirty="0" err="1"/>
              <a:t>setContentView</a:t>
            </a:r>
            <a:r>
              <a:rPr lang="en-US" sz="1100" i="1" dirty="0"/>
              <a:t>(</a:t>
            </a:r>
            <a:r>
              <a:rPr lang="en-US" sz="1100" i="1" dirty="0" err="1"/>
              <a:t>R.layout.</a:t>
            </a:r>
            <a:r>
              <a:rPr lang="en-US" sz="1100" b="1" i="1" dirty="0" err="1"/>
              <a:t>activity_main</a:t>
            </a:r>
            <a:r>
              <a:rPr lang="en-US" sz="1100" i="1" dirty="0"/>
              <a:t>);</a:t>
            </a:r>
            <a:br>
              <a:rPr lang="en-US" sz="1100" i="1" dirty="0"/>
            </a:br>
            <a:r>
              <a:rPr lang="en-US" sz="1100" i="1" dirty="0"/>
              <a:t>        </a:t>
            </a:r>
            <a:r>
              <a:rPr lang="en-US" sz="1100" b="1" i="1" dirty="0" err="1"/>
              <a:t>sensorManager</a:t>
            </a:r>
            <a:r>
              <a:rPr lang="en-US" sz="1100" b="1" i="1" dirty="0"/>
              <a:t> </a:t>
            </a:r>
            <a:r>
              <a:rPr lang="en-US" sz="1100" i="1" dirty="0"/>
              <a:t>= (</a:t>
            </a:r>
            <a:r>
              <a:rPr lang="en-US" sz="1100" i="1" dirty="0" err="1"/>
              <a:t>SensorManager</a:t>
            </a:r>
            <a:r>
              <a:rPr lang="en-US" sz="1100" i="1" dirty="0"/>
              <a:t>) </a:t>
            </a:r>
            <a:r>
              <a:rPr lang="en-US" sz="1100" i="1" dirty="0" err="1"/>
              <a:t>getSystemService</a:t>
            </a:r>
            <a:r>
              <a:rPr lang="en-US" sz="1100" i="1" dirty="0"/>
              <a:t>(</a:t>
            </a:r>
            <a:r>
              <a:rPr lang="en-US" sz="1100" i="1" dirty="0" err="1"/>
              <a:t>Context.</a:t>
            </a:r>
            <a:r>
              <a:rPr lang="en-US" sz="1100" b="1" i="1" dirty="0" err="1"/>
              <a:t>SENSOR_SERVICE</a:t>
            </a:r>
            <a:r>
              <a:rPr lang="en-US" sz="1100" i="1" dirty="0"/>
              <a:t>);</a:t>
            </a:r>
            <a:br>
              <a:rPr lang="en-US" sz="1100" i="1" dirty="0"/>
            </a:br>
            <a:r>
              <a:rPr lang="en-US" sz="1100" i="1" dirty="0"/>
              <a:t>        </a:t>
            </a:r>
            <a:r>
              <a:rPr lang="en-US" sz="1100" b="1" i="1" dirty="0" err="1"/>
              <a:t>mSensor</a:t>
            </a:r>
            <a:r>
              <a:rPr lang="en-US" sz="1100" b="1" i="1" dirty="0"/>
              <a:t> </a:t>
            </a:r>
            <a:r>
              <a:rPr lang="en-US" sz="1100" i="1" dirty="0"/>
              <a:t>= </a:t>
            </a:r>
            <a:r>
              <a:rPr lang="en-US" sz="1100" b="1" i="1" dirty="0" err="1"/>
              <a:t>sensorManager</a:t>
            </a:r>
            <a:r>
              <a:rPr lang="en-US" sz="1100" i="1" dirty="0" err="1"/>
              <a:t>.getSensorList</a:t>
            </a:r>
            <a:r>
              <a:rPr lang="en-US" sz="1100" i="1" dirty="0"/>
              <a:t>(</a:t>
            </a:r>
            <a:r>
              <a:rPr lang="en-US" sz="1100" i="1" dirty="0" err="1"/>
              <a:t>Sensor.</a:t>
            </a:r>
            <a:r>
              <a:rPr lang="en-US" sz="1100" b="1" i="1" dirty="0" err="1"/>
              <a:t>TYPE_ALL</a:t>
            </a:r>
            <a:r>
              <a:rPr lang="en-US" sz="1100" i="1" dirty="0"/>
              <a:t>);// </a:t>
            </a:r>
            <a:r>
              <a:rPr lang="en-US" sz="1100" i="1" dirty="0" err="1"/>
              <a:t>getDefaultSensor</a:t>
            </a:r>
            <a:r>
              <a:rPr lang="en-US" sz="1100" i="1" dirty="0"/>
              <a:t>(..</a:t>
            </a:r>
            <a:br>
              <a:rPr lang="en-US" sz="1100" i="1" dirty="0"/>
            </a:br>
            <a:r>
              <a:rPr lang="en-US" sz="1100" i="1" dirty="0"/>
              <a:t>}</a:t>
            </a:r>
            <a:br>
              <a:rPr lang="en-US" sz="1100" i="1" dirty="0"/>
            </a:br>
            <a:r>
              <a:rPr lang="en-US" sz="1100" i="1" dirty="0"/>
              <a:t>    @Override</a:t>
            </a:r>
            <a:br>
              <a:rPr lang="en-US" sz="1100" i="1" dirty="0"/>
            </a:br>
            <a:r>
              <a:rPr lang="en-US" sz="1100" i="1" dirty="0"/>
              <a:t>    </a:t>
            </a:r>
            <a:r>
              <a:rPr lang="en-US" sz="1100" b="1" i="1" dirty="0"/>
              <a:t>public void </a:t>
            </a:r>
            <a:r>
              <a:rPr lang="en-US" sz="1100" i="1" dirty="0" err="1"/>
              <a:t>onSensorChanged</a:t>
            </a:r>
            <a:r>
              <a:rPr lang="en-US" sz="1100" i="1" dirty="0"/>
              <a:t>(</a:t>
            </a:r>
            <a:r>
              <a:rPr lang="en-US" sz="1100" i="1" dirty="0" err="1"/>
              <a:t>SensorEvent</a:t>
            </a:r>
            <a:r>
              <a:rPr lang="en-US" sz="1100" i="1" dirty="0"/>
              <a:t> event) {</a:t>
            </a:r>
            <a:br>
              <a:rPr lang="en-US" sz="1100" i="1" dirty="0"/>
            </a:br>
            <a:r>
              <a:rPr lang="en-US" sz="1100" i="1" dirty="0"/>
              <a:t>        </a:t>
            </a:r>
            <a:r>
              <a:rPr lang="en-US" sz="1100" b="1" i="1" dirty="0"/>
              <a:t>if</a:t>
            </a:r>
            <a:r>
              <a:rPr lang="en-US" sz="1100" i="1" dirty="0"/>
              <a:t>(</a:t>
            </a:r>
            <a:r>
              <a:rPr lang="en-US" sz="1100" i="1" dirty="0" err="1"/>
              <a:t>event.</a:t>
            </a:r>
            <a:r>
              <a:rPr lang="en-US" sz="1100" b="1" i="1" dirty="0" err="1"/>
              <a:t>sensor</a:t>
            </a:r>
            <a:r>
              <a:rPr lang="en-US" sz="1100" i="1" dirty="0" err="1"/>
              <a:t>.getType</a:t>
            </a:r>
            <a:r>
              <a:rPr lang="en-US" sz="1100" i="1" dirty="0"/>
              <a:t>()==</a:t>
            </a:r>
            <a:r>
              <a:rPr lang="en-US" sz="1100" i="1" dirty="0" err="1"/>
              <a:t>Sensor.</a:t>
            </a:r>
            <a:r>
              <a:rPr lang="en-US" sz="1100" b="1" i="1" dirty="0" err="1"/>
              <a:t>TYPE_GYROSCOPE</a:t>
            </a:r>
            <a:r>
              <a:rPr lang="en-US" sz="1100" i="1" dirty="0"/>
              <a:t>) </a:t>
            </a:r>
            <a:br>
              <a:rPr lang="en-US" sz="1100" i="1" dirty="0"/>
            </a:br>
            <a:r>
              <a:rPr lang="en-US" sz="1100" i="1" dirty="0"/>
              <a:t>            ((</a:t>
            </a:r>
            <a:r>
              <a:rPr lang="en-US" sz="1100" i="1" dirty="0" err="1"/>
              <a:t>TextView</a:t>
            </a:r>
            <a:r>
              <a:rPr lang="en-US" sz="1100" i="1" dirty="0"/>
              <a:t>) </a:t>
            </a:r>
            <a:r>
              <a:rPr lang="en-US" sz="1100" i="1" dirty="0" err="1"/>
              <a:t>findViewById</a:t>
            </a:r>
            <a:r>
              <a:rPr lang="en-US" sz="1100" i="1" dirty="0"/>
              <a:t>(R.id.</a:t>
            </a:r>
            <a:r>
              <a:rPr lang="en-US" sz="1100" b="1" i="1" dirty="0"/>
              <a:t>tv2</a:t>
            </a:r>
            <a:r>
              <a:rPr lang="en-US" sz="1100" i="1" dirty="0"/>
              <a:t>)).</a:t>
            </a:r>
            <a:r>
              <a:rPr lang="en-US" sz="1100" i="1" dirty="0" err="1"/>
              <a:t>setText</a:t>
            </a:r>
            <a:r>
              <a:rPr lang="en-US" sz="1100" i="1" dirty="0"/>
              <a:t>(</a:t>
            </a:r>
            <a:r>
              <a:rPr lang="en-US" sz="1100" b="1" i="1" dirty="0"/>
              <a:t>"RY: " </a:t>
            </a:r>
            <a:r>
              <a:rPr lang="en-US" sz="1100" i="1" dirty="0"/>
              <a:t>+ </a:t>
            </a:r>
            <a:r>
              <a:rPr lang="en-US" sz="1100" i="1" dirty="0" err="1"/>
              <a:t>event.</a:t>
            </a:r>
            <a:r>
              <a:rPr lang="en-US" sz="1100" b="1" i="1" dirty="0" err="1"/>
              <a:t>values</a:t>
            </a:r>
            <a:r>
              <a:rPr lang="en-US" sz="1100" i="1" dirty="0"/>
              <a:t>[1</a:t>
            </a:r>
            <a:r>
              <a:rPr lang="en-US" sz="1100" i="1" dirty="0" smtClean="0"/>
              <a:t>]);</a:t>
            </a:r>
            <a:r>
              <a:rPr lang="en-US" sz="1100" i="1" dirty="0"/>
              <a:t/>
            </a:r>
            <a:br>
              <a:rPr lang="en-US" sz="1100" i="1" dirty="0"/>
            </a:br>
            <a:r>
              <a:rPr lang="en-US" sz="1100" i="1" dirty="0"/>
              <a:t>    </a:t>
            </a:r>
            <a:r>
              <a:rPr lang="en-US" sz="1100" i="1" dirty="0" smtClean="0"/>
              <a:t>}</a:t>
            </a:r>
            <a:br>
              <a:rPr lang="en-US" sz="1100" i="1" dirty="0" smtClean="0"/>
            </a:br>
            <a:r>
              <a:rPr lang="en-US" sz="1100" b="1" i="1" dirty="0" smtClean="0"/>
              <a:t>protected </a:t>
            </a:r>
            <a:r>
              <a:rPr lang="en-US" sz="1100" b="1" i="1" dirty="0"/>
              <a:t>void </a:t>
            </a:r>
            <a:r>
              <a:rPr lang="en-US" sz="1100" i="1" dirty="0" err="1"/>
              <a:t>onResume</a:t>
            </a:r>
            <a:r>
              <a:rPr lang="en-US" sz="1100" i="1" dirty="0"/>
              <a:t>() {</a:t>
            </a:r>
            <a:br>
              <a:rPr lang="en-US" sz="1100" i="1" dirty="0"/>
            </a:br>
            <a:r>
              <a:rPr lang="en-US" sz="1100" i="1" dirty="0"/>
              <a:t>    </a:t>
            </a:r>
            <a:r>
              <a:rPr lang="en-US" sz="1100" b="1" i="1" dirty="0" err="1"/>
              <a:t>super</a:t>
            </a:r>
            <a:r>
              <a:rPr lang="en-US" sz="1100" i="1" dirty="0" err="1"/>
              <a:t>.onResume</a:t>
            </a:r>
            <a:r>
              <a:rPr lang="en-US" sz="1100" i="1" dirty="0"/>
              <a:t>();</a:t>
            </a:r>
            <a:br>
              <a:rPr lang="en-US" sz="1100" i="1" dirty="0"/>
            </a:br>
            <a:r>
              <a:rPr lang="en-US" sz="1100" i="1" dirty="0"/>
              <a:t>    </a:t>
            </a:r>
            <a:r>
              <a:rPr lang="en-US" sz="1100" i="1" dirty="0" err="1"/>
              <a:t>sensorManager.registerListener</a:t>
            </a:r>
            <a:r>
              <a:rPr lang="en-US" sz="1100" i="1" dirty="0"/>
              <a:t>(</a:t>
            </a:r>
            <a:r>
              <a:rPr lang="en-US" sz="1100" b="1" i="1" dirty="0"/>
              <a:t>this</a:t>
            </a:r>
            <a:r>
              <a:rPr lang="en-US" sz="1100" i="1" dirty="0"/>
              <a:t>, </a:t>
            </a:r>
            <a:r>
              <a:rPr lang="en-US" sz="1100" b="1" i="1" dirty="0" err="1"/>
              <a:t>mSensor</a:t>
            </a:r>
            <a:r>
              <a:rPr lang="en-US" sz="1100" i="1" dirty="0" err="1"/>
              <a:t>.get</a:t>
            </a:r>
            <a:r>
              <a:rPr lang="en-US" sz="1100" i="1" dirty="0"/>
              <a:t>(0), </a:t>
            </a:r>
            <a:r>
              <a:rPr lang="en-US" sz="1100" i="1" dirty="0" err="1"/>
              <a:t>SensorManager.</a:t>
            </a:r>
            <a:r>
              <a:rPr lang="en-US" sz="1100" b="1" i="1" dirty="0" err="1"/>
              <a:t>SENSOR_DELAY_NORMAL</a:t>
            </a:r>
            <a:r>
              <a:rPr lang="en-US" sz="1100" i="1" dirty="0"/>
              <a:t>);</a:t>
            </a:r>
            <a:br>
              <a:rPr lang="en-US" sz="1100" i="1" dirty="0"/>
            </a:br>
            <a:r>
              <a:rPr lang="en-US" sz="1100" i="1" dirty="0"/>
              <a:t>    </a:t>
            </a:r>
            <a:r>
              <a:rPr lang="en-US" sz="1100" i="1" dirty="0" err="1"/>
              <a:t>sensorManager.registerListener</a:t>
            </a:r>
            <a:r>
              <a:rPr lang="en-US" sz="1100" i="1" dirty="0"/>
              <a:t>(</a:t>
            </a:r>
            <a:r>
              <a:rPr lang="en-US" sz="1100" b="1" i="1" dirty="0"/>
              <a:t>this</a:t>
            </a:r>
            <a:r>
              <a:rPr lang="en-US" sz="1100" i="1" dirty="0"/>
              <a:t>, </a:t>
            </a:r>
            <a:r>
              <a:rPr lang="en-US" sz="1100" b="1" i="1" dirty="0" err="1"/>
              <a:t>mSensor</a:t>
            </a:r>
            <a:r>
              <a:rPr lang="en-US" sz="1100" i="1" dirty="0" err="1"/>
              <a:t>.get</a:t>
            </a:r>
            <a:r>
              <a:rPr lang="en-US" sz="1100" i="1" dirty="0"/>
              <a:t>(1), </a:t>
            </a:r>
            <a:r>
              <a:rPr lang="en-US" sz="1100" i="1" dirty="0" err="1"/>
              <a:t>SensorManager.</a:t>
            </a:r>
            <a:r>
              <a:rPr lang="en-US" sz="1100" b="1" i="1" dirty="0" err="1"/>
              <a:t>SENSOR_STATUS_ACCURACY_LOW</a:t>
            </a:r>
            <a:r>
              <a:rPr lang="en-US" sz="1100" i="1" dirty="0"/>
              <a:t>);</a:t>
            </a:r>
            <a:br>
              <a:rPr lang="en-US" sz="1100" i="1" dirty="0"/>
            </a:br>
            <a:r>
              <a:rPr lang="en-US" sz="1100" i="1" dirty="0"/>
              <a:t>}</a:t>
            </a:r>
            <a:br>
              <a:rPr lang="en-US" sz="1100" i="1" dirty="0"/>
            </a:br>
            <a:r>
              <a:rPr lang="en-US" sz="1100" i="1" dirty="0"/>
              <a:t>@Override</a:t>
            </a:r>
            <a:br>
              <a:rPr lang="en-US" sz="1100" i="1" dirty="0"/>
            </a:br>
            <a:r>
              <a:rPr lang="en-US" sz="1100" b="1" i="1" dirty="0"/>
              <a:t>protected void </a:t>
            </a:r>
            <a:r>
              <a:rPr lang="en-US" sz="1100" i="1" dirty="0" err="1"/>
              <a:t>onPause</a:t>
            </a:r>
            <a:r>
              <a:rPr lang="en-US" sz="1100" i="1" dirty="0"/>
              <a:t>() {</a:t>
            </a:r>
            <a:br>
              <a:rPr lang="en-US" sz="1100" i="1" dirty="0"/>
            </a:br>
            <a:r>
              <a:rPr lang="en-US" sz="1100" i="1" dirty="0"/>
              <a:t>    </a:t>
            </a:r>
            <a:r>
              <a:rPr lang="en-US" sz="1100" b="1" i="1" dirty="0" err="1"/>
              <a:t>super</a:t>
            </a:r>
            <a:r>
              <a:rPr lang="en-US" sz="1100" i="1" dirty="0" err="1"/>
              <a:t>.onPause</a:t>
            </a:r>
            <a:r>
              <a:rPr lang="en-US" sz="1100" i="1" dirty="0"/>
              <a:t>();</a:t>
            </a:r>
            <a:br>
              <a:rPr lang="en-US" sz="1100" i="1" dirty="0"/>
            </a:br>
            <a:r>
              <a:rPr lang="en-US" sz="1100" i="1" dirty="0"/>
              <a:t>    </a:t>
            </a:r>
            <a:r>
              <a:rPr lang="en-US" sz="1100" i="1" dirty="0" err="1"/>
              <a:t>sensorManager.unregisterListener</a:t>
            </a:r>
            <a:r>
              <a:rPr lang="en-US" sz="1100" i="1" dirty="0"/>
              <a:t>(</a:t>
            </a:r>
            <a:r>
              <a:rPr lang="en-US" sz="1100" b="1" i="1" dirty="0"/>
              <a:t>this</a:t>
            </a:r>
            <a:r>
              <a:rPr lang="en-US" sz="1100" i="1" dirty="0"/>
              <a:t>);</a:t>
            </a:r>
            <a:br>
              <a:rPr lang="en-US" sz="1100" i="1" dirty="0"/>
            </a:br>
            <a:r>
              <a:rPr lang="en-US" sz="1100" i="1" dirty="0"/>
              <a:t>}</a:t>
            </a:r>
            <a:endParaRPr lang="en-US" sz="700" i="1" dirty="0"/>
          </a:p>
        </p:txBody>
      </p:sp>
    </p:spTree>
    <p:extLst>
      <p:ext uri="{BB962C8B-B14F-4D97-AF65-F5344CB8AC3E}">
        <p14:creationId xmlns:p14="http://schemas.microsoft.com/office/powerpoint/2010/main" val="733808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CSIT Light Theme">
  <a:themeElements>
    <a:clrScheme name="Custom 50">
      <a:dk1>
        <a:sysClr val="windowText" lastClr="000000"/>
      </a:dk1>
      <a:lt1>
        <a:srgbClr val="D6DCE4"/>
      </a:lt1>
      <a:dk2>
        <a:srgbClr val="44546A"/>
      </a:dk2>
      <a:lt2>
        <a:srgbClr val="E7E6E6"/>
      </a:lt2>
      <a:accent1>
        <a:srgbClr val="E6AF2E"/>
      </a:accent1>
      <a:accent2>
        <a:srgbClr val="9D6A89"/>
      </a:accent2>
      <a:accent3>
        <a:srgbClr val="1A936F"/>
      </a:accent3>
      <a:accent4>
        <a:srgbClr val="067BC2"/>
      </a:accent4>
      <a:accent5>
        <a:srgbClr val="A63446"/>
      </a:accent5>
      <a:accent6>
        <a:srgbClr val="114B5F"/>
      </a:accent6>
      <a:hlink>
        <a:srgbClr val="D65108"/>
      </a:hlink>
      <a:folHlink>
        <a:srgbClr val="827A42"/>
      </a:folHlink>
    </a:clrScheme>
    <a:fontScheme name="CSIT Theme Fonts">
      <a:majorFont>
        <a:latin typeface="Roboto Black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stainability Theme Draft 2" id="{05756FFE-2644-4B09-B02F-9F00F5871BE1}" vid="{4B6594C5-5F5B-47B2-94EC-2099E63902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36351</TotalTime>
  <Words>1302</Words>
  <Application>Microsoft Macintosh PowerPoint</Application>
  <PresentationFormat>Widescreen</PresentationFormat>
  <Paragraphs>248</Paragraphs>
  <Slides>31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Calibri</vt:lpstr>
      <vt:lpstr>Consolas</vt:lpstr>
      <vt:lpstr>Lato</vt:lpstr>
      <vt:lpstr>Roboto</vt:lpstr>
      <vt:lpstr>Roboto Black</vt:lpstr>
      <vt:lpstr>Wingdings</vt:lpstr>
      <vt:lpstr>Arial</vt:lpstr>
      <vt:lpstr>CSIT Light Theme</vt:lpstr>
      <vt:lpstr>Learning Unit 6 Sensors and Google API</vt:lpstr>
      <vt:lpstr>Objectives</vt:lpstr>
      <vt:lpstr>Android Sensors</vt:lpstr>
      <vt:lpstr>Main types of Android Sensors </vt:lpstr>
      <vt:lpstr>Sensor Framework</vt:lpstr>
      <vt:lpstr>Using Sensors (1/3)</vt:lpstr>
      <vt:lpstr>Using Sensors (2/3)</vt:lpstr>
      <vt:lpstr>Using Sensors (3/3)</vt:lpstr>
      <vt:lpstr>Sensor examples</vt:lpstr>
      <vt:lpstr>Working with Google Maps</vt:lpstr>
      <vt:lpstr>Google Maps: Adding</vt:lpstr>
      <vt:lpstr>Google Maps API Key</vt:lpstr>
      <vt:lpstr>GoogleMapActivity:</vt:lpstr>
      <vt:lpstr>GoogleMapActivity</vt:lpstr>
      <vt:lpstr>GoogleMapActivity: MapActivity</vt:lpstr>
      <vt:lpstr>GoogleMapActivity: Manifest</vt:lpstr>
      <vt:lpstr>Location-Based Services</vt:lpstr>
      <vt:lpstr>Location Classes</vt:lpstr>
      <vt:lpstr>Permissions: Location</vt:lpstr>
      <vt:lpstr>KnowLocationAppActivity:</vt:lpstr>
      <vt:lpstr>MapView Methods</vt:lpstr>
      <vt:lpstr>Listening to Location Updates</vt:lpstr>
      <vt:lpstr>Geocoding</vt:lpstr>
      <vt:lpstr>Geocoder example method</vt:lpstr>
      <vt:lpstr>Location API</vt:lpstr>
      <vt:lpstr>Accessing location info</vt:lpstr>
      <vt:lpstr>Google API Client </vt:lpstr>
      <vt:lpstr>Demo</vt:lpstr>
      <vt:lpstr>OnCreate method</vt:lpstr>
      <vt:lpstr>Override interface methods</vt:lpstr>
      <vt:lpstr>Manifest file</vt:lpstr>
    </vt:vector>
  </TitlesOfParts>
  <Company>Montclair State University</Company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1:  Introduction to Sustainability Sciences</dc:title>
  <dc:creator>Chris M. Petrillo</dc:creator>
  <cp:lastModifiedBy>Microsoft Office User</cp:lastModifiedBy>
  <cp:revision>96</cp:revision>
  <dcterms:created xsi:type="dcterms:W3CDTF">2017-10-27T18:36:42Z</dcterms:created>
  <dcterms:modified xsi:type="dcterms:W3CDTF">2020-11-16T02:22:20Z</dcterms:modified>
</cp:coreProperties>
</file>

<file path=docProps/thumbnail.jpeg>
</file>